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99" r:id="rId3"/>
    <p:sldId id="257" r:id="rId4"/>
    <p:sldId id="281" r:id="rId5"/>
    <p:sldId id="258" r:id="rId6"/>
    <p:sldId id="282" r:id="rId7"/>
    <p:sldId id="283" r:id="rId8"/>
    <p:sldId id="284" r:id="rId9"/>
    <p:sldId id="285" r:id="rId10"/>
    <p:sldId id="260" r:id="rId11"/>
    <p:sldId id="271" r:id="rId12"/>
    <p:sldId id="272" r:id="rId13"/>
    <p:sldId id="273" r:id="rId14"/>
    <p:sldId id="274" r:id="rId15"/>
    <p:sldId id="303" r:id="rId16"/>
    <p:sldId id="304" r:id="rId17"/>
    <p:sldId id="300" r:id="rId18"/>
    <p:sldId id="301" r:id="rId19"/>
    <p:sldId id="302" r:id="rId20"/>
    <p:sldId id="305" r:id="rId21"/>
    <p:sldId id="306" r:id="rId22"/>
    <p:sldId id="307" r:id="rId23"/>
    <p:sldId id="320" r:id="rId24"/>
    <p:sldId id="308" r:id="rId25"/>
    <p:sldId id="309" r:id="rId26"/>
    <p:sldId id="310" r:id="rId27"/>
    <p:sldId id="263" r:id="rId28"/>
    <p:sldId id="275" r:id="rId29"/>
    <p:sldId id="276" r:id="rId30"/>
    <p:sldId id="277" r:id="rId31"/>
    <p:sldId id="278" r:id="rId32"/>
    <p:sldId id="279" r:id="rId33"/>
    <p:sldId id="266" r:id="rId34"/>
    <p:sldId id="286" r:id="rId35"/>
    <p:sldId id="287" r:id="rId36"/>
    <p:sldId id="288" r:id="rId37"/>
    <p:sldId id="289" r:id="rId38"/>
    <p:sldId id="291" r:id="rId39"/>
    <p:sldId id="292" r:id="rId40"/>
    <p:sldId id="293" r:id="rId41"/>
    <p:sldId id="294" r:id="rId42"/>
    <p:sldId id="295" r:id="rId43"/>
    <p:sldId id="313" r:id="rId44"/>
    <p:sldId id="311" r:id="rId45"/>
    <p:sldId id="312" r:id="rId46"/>
    <p:sldId id="314" r:id="rId47"/>
    <p:sldId id="315" r:id="rId48"/>
    <p:sldId id="298" r:id="rId49"/>
    <p:sldId id="316" r:id="rId50"/>
    <p:sldId id="317" r:id="rId51"/>
    <p:sldId id="318" r:id="rId52"/>
    <p:sldId id="269" r:id="rId53"/>
    <p:sldId id="319" r:id="rId54"/>
    <p:sldId id="280" r:id="rId55"/>
    <p:sldId id="270"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183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AAFBF6-2C66-4CC0-9452-7F08F222F233}" type="datetimeFigureOut">
              <a:rPr lang="en-US" smtClean="0"/>
              <a:t>12/18/2024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F74FB7-77B4-47C4-8A18-35D8F90F83F6}" type="slidenum">
              <a:rPr lang="en-US" smtClean="0"/>
              <a:t>‹#›</a:t>
            </a:fld>
            <a:endParaRPr lang="en-US"/>
          </a:p>
        </p:txBody>
      </p:sp>
    </p:spTree>
    <p:extLst>
      <p:ext uri="{BB962C8B-B14F-4D97-AF65-F5344CB8AC3E}">
        <p14:creationId xmlns:p14="http://schemas.microsoft.com/office/powerpoint/2010/main" val="46191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9F74FB7-77B4-47C4-8A18-35D8F90F83F6}"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E9F74FB7-77B4-47C4-8A18-35D8F90F83F6}" type="slidenum">
              <a:rPr lang="en-US" smtClean="0"/>
              <a:t>33</a:t>
            </a:fld>
            <a:endParaRPr lang="en-US"/>
          </a:p>
        </p:txBody>
      </p:sp>
    </p:spTree>
    <p:extLst>
      <p:ext uri="{BB962C8B-B14F-4D97-AF65-F5344CB8AC3E}">
        <p14:creationId xmlns:p14="http://schemas.microsoft.com/office/powerpoint/2010/main" val="1971636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intropage_print"/>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098" name="Rectangle 2"/>
          <p:cNvSpPr>
            <a:spLocks noGrp="1" noChangeArrowheads="1"/>
          </p:cNvSpPr>
          <p:nvPr>
            <p:ph type="ctrTitle"/>
          </p:nvPr>
        </p:nvSpPr>
        <p:spPr>
          <a:xfrm>
            <a:off x="685800" y="2130425"/>
            <a:ext cx="7772400" cy="1470025"/>
          </a:xfrm>
        </p:spPr>
        <p:txBody>
          <a:bodyPr/>
          <a:lstStyle>
            <a:lvl1pPr algn="ctr">
              <a:defRPr>
                <a:solidFill>
                  <a:schemeClr val="bg1"/>
                </a:solidFill>
              </a:defRPr>
            </a:lvl1pPr>
          </a:lstStyle>
          <a:p>
            <a:r>
              <a:rPr lang="en-US"/>
              <a:t>Click to edit Master title style</a:t>
            </a:r>
            <a:endParaRPr lang="en-US" dirty="0"/>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solidFill>
                  <a:schemeClr val="bg1"/>
                </a:solidFill>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448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6019800" cy="5448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524000"/>
            <a:ext cx="4038600" cy="4533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CA81D980-150D-4A69-8F08-8E409F9A52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09600"/>
            <a:ext cx="8229600" cy="808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524000"/>
            <a:ext cx="8229600" cy="4533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F5F5F"/>
                </a:solidFill>
              </a:defRPr>
            </a:lvl1pPr>
          </a:lstStyle>
          <a:p>
            <a:fld id="{CA81D980-150D-4A69-8F08-8E409F9A52F0}" type="slidenum">
              <a:rPr lang="en-US" smtClean="0"/>
              <a:t>‹#›</a:t>
            </a:fld>
            <a:endParaRPr lang="en-US"/>
          </a:p>
        </p:txBody>
      </p:sp>
      <p:pic>
        <p:nvPicPr>
          <p:cNvPr id="1029" name="Picture 7" descr="RU_units-banner_red2"/>
          <p:cNvPicPr>
            <a:picLocks noChangeAspect="1" noChangeArrowheads="1"/>
          </p:cNvPicPr>
          <p:nvPr/>
        </p:nvPicPr>
        <p:blipFill>
          <a:blip r:embed="rId13" cstate="print"/>
          <a:srcRect/>
          <a:stretch>
            <a:fillRect/>
          </a:stretch>
        </p:blipFill>
        <p:spPr bwMode="auto">
          <a:xfrm>
            <a:off x="0" y="0"/>
            <a:ext cx="9172575" cy="619125"/>
          </a:xfrm>
          <a:prstGeom prst="rect">
            <a:avLst/>
          </a:prstGeom>
          <a:noFill/>
          <a:ln w="9525">
            <a:noFill/>
            <a:miter lim="800000"/>
            <a:headEnd/>
            <a:tailEnd/>
          </a:ln>
        </p:spPr>
      </p:pic>
      <p:sp>
        <p:nvSpPr>
          <p:cNvPr id="1033" name="Text Box 9"/>
          <p:cNvSpPr txBox="1">
            <a:spLocks noChangeArrowheads="1"/>
          </p:cNvSpPr>
          <p:nvPr/>
        </p:nvSpPr>
        <p:spPr bwMode="auto">
          <a:xfrm>
            <a:off x="457200" y="6248400"/>
            <a:ext cx="6019800" cy="307777"/>
          </a:xfrm>
          <a:prstGeom prst="rect">
            <a:avLst/>
          </a:prstGeom>
          <a:noFill/>
          <a:ln w="9525">
            <a:noFill/>
            <a:miter lim="800000"/>
            <a:headEnd/>
            <a:tailEnd/>
          </a:ln>
          <a:effectLst/>
        </p:spPr>
        <p:txBody>
          <a:bodyPr wrap="square">
            <a:spAutoFit/>
          </a:bodyPr>
          <a:lstStyle/>
          <a:p>
            <a:pPr>
              <a:spcBef>
                <a:spcPct val="50000"/>
              </a:spcBef>
              <a:defRPr/>
            </a:pPr>
            <a:r>
              <a:rPr lang="en-US" sz="1400" dirty="0">
                <a:solidFill>
                  <a:srgbClr val="5F5F5F"/>
                </a:solidFill>
              </a:rPr>
              <a:t>Advanced Manufacturing Processes – </a:t>
            </a:r>
            <a:r>
              <a:rPr lang="en-US" sz="1400" baseline="0" dirty="0">
                <a:solidFill>
                  <a:srgbClr val="5F5F5F"/>
                </a:solidFill>
              </a:rPr>
              <a:t>Industrial &amp; Systems Engineering</a:t>
            </a:r>
            <a:endParaRPr lang="en-US" sz="1400" dirty="0">
              <a:solidFill>
                <a:srgbClr val="5F5F5F"/>
              </a:solidFill>
            </a:endParaRPr>
          </a:p>
        </p:txBody>
      </p:sp>
      <p:sp>
        <p:nvSpPr>
          <p:cNvPr id="1034" name="Text Box 10"/>
          <p:cNvSpPr txBox="1">
            <a:spLocks noChangeArrowheads="1"/>
          </p:cNvSpPr>
          <p:nvPr/>
        </p:nvSpPr>
        <p:spPr bwMode="auto">
          <a:xfrm>
            <a:off x="4876800" y="98425"/>
            <a:ext cx="4191000" cy="396875"/>
          </a:xfrm>
          <a:prstGeom prst="rect">
            <a:avLst/>
          </a:prstGeom>
          <a:noFill/>
          <a:ln w="9525">
            <a:noFill/>
            <a:miter lim="800000"/>
            <a:headEnd/>
            <a:tailEnd/>
          </a:ln>
          <a:effectLst/>
        </p:spPr>
        <p:txBody>
          <a:bodyPr>
            <a:spAutoFit/>
          </a:bodyPr>
          <a:lstStyle/>
          <a:p>
            <a:pPr algn="r">
              <a:spcBef>
                <a:spcPct val="50000"/>
              </a:spcBef>
              <a:defRPr/>
            </a:pPr>
            <a:endParaRPr lang="en-US" sz="20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Arial" charset="0"/>
        </a:defRPr>
      </a:lvl2pPr>
      <a:lvl3pPr algn="l" rtl="0" eaLnBrk="1" fontAlgn="base" hangingPunct="1">
        <a:spcBef>
          <a:spcPct val="0"/>
        </a:spcBef>
        <a:spcAft>
          <a:spcPct val="0"/>
        </a:spcAft>
        <a:defRPr sz="3000">
          <a:solidFill>
            <a:schemeClr val="tx2"/>
          </a:solidFill>
          <a:latin typeface="Arial" charset="0"/>
        </a:defRPr>
      </a:lvl3pPr>
      <a:lvl4pPr algn="l" rtl="0" eaLnBrk="1" fontAlgn="base" hangingPunct="1">
        <a:spcBef>
          <a:spcPct val="0"/>
        </a:spcBef>
        <a:spcAft>
          <a:spcPct val="0"/>
        </a:spcAft>
        <a:defRPr sz="3000">
          <a:solidFill>
            <a:schemeClr val="tx2"/>
          </a:solidFill>
          <a:latin typeface="Arial" charset="0"/>
        </a:defRPr>
      </a:lvl4pPr>
      <a:lvl5pPr algn="l" rtl="0" eaLnBrk="1" fontAlgn="base" hangingPunct="1">
        <a:spcBef>
          <a:spcPct val="0"/>
        </a:spcBef>
        <a:spcAft>
          <a:spcPct val="0"/>
        </a:spcAft>
        <a:defRPr sz="3000">
          <a:solidFill>
            <a:schemeClr val="tx2"/>
          </a:solidFill>
          <a:latin typeface="Arial"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Monitoring, Modeling, and Optimization of 3D Bioprinting</a:t>
            </a:r>
          </a:p>
        </p:txBody>
      </p:sp>
      <p:sp>
        <p:nvSpPr>
          <p:cNvPr id="3" name="Subtitle 2"/>
          <p:cNvSpPr>
            <a:spLocks noGrp="1"/>
          </p:cNvSpPr>
          <p:nvPr>
            <p:ph type="subTitle" idx="1"/>
          </p:nvPr>
        </p:nvSpPr>
        <p:spPr>
          <a:xfrm>
            <a:off x="1371600" y="3886200"/>
            <a:ext cx="6400800" cy="2209800"/>
          </a:xfrm>
        </p:spPr>
        <p:txBody>
          <a:bodyPr/>
          <a:lstStyle/>
          <a:p>
            <a:r>
              <a:rPr lang="en-US" dirty="0"/>
              <a:t>By</a:t>
            </a:r>
          </a:p>
          <a:p>
            <a:r>
              <a:rPr lang="en-US" dirty="0"/>
              <a:t>Balaji Sai Tolapu &amp; Samuel V </a:t>
            </a:r>
            <a:r>
              <a:rPr lang="en-US" dirty="0" err="1"/>
              <a:t>Sushanth</a:t>
            </a:r>
            <a:endParaRPr lang="en-US" dirty="0"/>
          </a:p>
          <a:p>
            <a:r>
              <a:rPr lang="en-US" dirty="0"/>
              <a:t>Advanced Manufacturing Processes</a:t>
            </a:r>
          </a:p>
          <a:p>
            <a:r>
              <a:rPr lang="en-US" dirty="0"/>
              <a:t>Course Project</a:t>
            </a:r>
          </a:p>
          <a:p>
            <a:r>
              <a:rPr lang="en-US" dirty="0"/>
              <a:t>Fall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Literature Review</a:t>
            </a:r>
          </a:p>
        </p:txBody>
      </p:sp>
      <p:sp>
        <p:nvSpPr>
          <p:cNvPr id="5" name="Content Placeholder 4"/>
          <p:cNvSpPr>
            <a:spLocks noGrp="1"/>
          </p:cNvSpPr>
          <p:nvPr>
            <p:ph idx="1"/>
          </p:nvPr>
        </p:nvSpPr>
        <p:spPr>
          <a:xfrm>
            <a:off x="457200" y="1417638"/>
            <a:ext cx="8229600" cy="4754562"/>
          </a:xfrm>
        </p:spPr>
        <p:txBody>
          <a:bodyPr/>
          <a:lstStyle/>
          <a:p>
            <a:r>
              <a:rPr lang="en-US" sz="2000" dirty="0"/>
              <a:t>The reviewed papers explore various aspects of extrusion-based bioprinting, focusing on bioink optimization, parameter control, modeling approaches, and quality assurance. </a:t>
            </a:r>
          </a:p>
          <a:p>
            <a:r>
              <a:rPr lang="en-US" sz="2000" dirty="0"/>
              <a:t>For better understanding, depending each paper’s objective, they are classified into:</a:t>
            </a:r>
          </a:p>
          <a:p>
            <a:pPr lvl="1"/>
            <a:r>
              <a:rPr lang="en-GB" sz="2000" dirty="0"/>
              <a:t>Material and Bioink Development.</a:t>
            </a:r>
          </a:p>
          <a:p>
            <a:pPr lvl="1"/>
            <a:r>
              <a:rPr lang="en-GB" sz="2000" dirty="0"/>
              <a:t>Process Optimization and Control.</a:t>
            </a:r>
          </a:p>
          <a:p>
            <a:pPr lvl="1"/>
            <a:r>
              <a:rPr lang="en-GB" sz="2000" dirty="0"/>
              <a:t>Quality Control and Modelling.</a:t>
            </a:r>
          </a:p>
          <a:p>
            <a:r>
              <a:rPr lang="en-GB" sz="2000" dirty="0"/>
              <a:t>Different methodologies were used in the reviewed papers. The type of modelling can be identified by:</a:t>
            </a:r>
          </a:p>
          <a:p>
            <a:pPr lvl="1"/>
            <a:r>
              <a:rPr lang="en-US" sz="2000" dirty="0"/>
              <a:t>Analytical.</a:t>
            </a:r>
          </a:p>
          <a:p>
            <a:pPr lvl="1"/>
            <a:r>
              <a:rPr lang="en-US" sz="2000" dirty="0"/>
              <a:t>Experimental.</a:t>
            </a:r>
          </a:p>
          <a:p>
            <a:pPr lvl="1"/>
            <a:r>
              <a:rPr lang="en-US" sz="2000" dirty="0"/>
              <a:t>Simulation. </a:t>
            </a:r>
          </a:p>
          <a:p>
            <a:pPr lvl="1"/>
            <a:endParaRPr lang="en-US" dirty="0"/>
          </a:p>
          <a:p>
            <a:pPr lvl="1"/>
            <a:endParaRPr lang="en-US" dirty="0"/>
          </a:p>
          <a:p>
            <a:pPr lvl="1"/>
            <a:endParaRPr lang="en-US" dirty="0"/>
          </a:p>
        </p:txBody>
      </p:sp>
      <p:sp>
        <p:nvSpPr>
          <p:cNvPr id="204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6C1F-0F90-CEC1-34AC-3EAAFEC326D0}"/>
              </a:ext>
            </a:extLst>
          </p:cNvPr>
          <p:cNvSpPr>
            <a:spLocks noGrp="1"/>
          </p:cNvSpPr>
          <p:nvPr>
            <p:ph type="title"/>
          </p:nvPr>
        </p:nvSpPr>
        <p:spPr>
          <a:xfrm>
            <a:off x="457200" y="838200"/>
            <a:ext cx="8229600" cy="5334000"/>
          </a:xfrm>
        </p:spPr>
        <p:txBody>
          <a:bodyPr/>
          <a:lstStyle/>
          <a:p>
            <a:endParaRPr lang="en-GB" dirty="0"/>
          </a:p>
        </p:txBody>
      </p:sp>
      <p:graphicFrame>
        <p:nvGraphicFramePr>
          <p:cNvPr id="4" name="Table 3">
            <a:extLst>
              <a:ext uri="{FF2B5EF4-FFF2-40B4-BE49-F238E27FC236}">
                <a16:creationId xmlns:a16="http://schemas.microsoft.com/office/drawing/2014/main" id="{99C57AAD-F021-40A8-7AF8-D5D7F7294AA8}"/>
              </a:ext>
            </a:extLst>
          </p:cNvPr>
          <p:cNvGraphicFramePr>
            <a:graphicFrameLocks noGrp="1"/>
          </p:cNvGraphicFramePr>
          <p:nvPr>
            <p:extLst>
              <p:ext uri="{D42A27DB-BD31-4B8C-83A1-F6EECF244321}">
                <p14:modId xmlns:p14="http://schemas.microsoft.com/office/powerpoint/2010/main" val="3135077714"/>
              </p:ext>
            </p:extLst>
          </p:nvPr>
        </p:nvGraphicFramePr>
        <p:xfrm>
          <a:off x="457200" y="838200"/>
          <a:ext cx="8229600" cy="5357967"/>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18241171"/>
                    </a:ext>
                  </a:extLst>
                </a:gridCol>
                <a:gridCol w="2590800">
                  <a:extLst>
                    <a:ext uri="{9D8B030D-6E8A-4147-A177-3AD203B41FA5}">
                      <a16:colId xmlns:a16="http://schemas.microsoft.com/office/drawing/2014/main" val="140308275"/>
                    </a:ext>
                  </a:extLst>
                </a:gridCol>
                <a:gridCol w="3276600">
                  <a:extLst>
                    <a:ext uri="{9D8B030D-6E8A-4147-A177-3AD203B41FA5}">
                      <a16:colId xmlns:a16="http://schemas.microsoft.com/office/drawing/2014/main" val="1941495233"/>
                    </a:ext>
                  </a:extLst>
                </a:gridCol>
              </a:tblGrid>
              <a:tr h="597968">
                <a:tc>
                  <a:txBody>
                    <a:bodyPr/>
                    <a:lstStyle/>
                    <a:p>
                      <a:pPr algn="ctr"/>
                      <a:r>
                        <a:rPr lang="en-US" dirty="0"/>
                        <a:t>CLASSIFICATION</a:t>
                      </a:r>
                      <a:endParaRPr lang="en-GB" dirty="0"/>
                    </a:p>
                  </a:txBody>
                  <a:tcPr/>
                </a:tc>
                <a:tc>
                  <a:txBody>
                    <a:bodyPr/>
                    <a:lstStyle/>
                    <a:p>
                      <a:pPr algn="ctr"/>
                      <a:r>
                        <a:rPr lang="en-US" dirty="0"/>
                        <a:t>RESEARCH PAPER</a:t>
                      </a:r>
                      <a:endParaRPr lang="en-GB" dirty="0"/>
                    </a:p>
                  </a:txBody>
                  <a:tcPr/>
                </a:tc>
                <a:tc>
                  <a:txBody>
                    <a:bodyPr/>
                    <a:lstStyle/>
                    <a:p>
                      <a:pPr algn="ctr"/>
                      <a:r>
                        <a:rPr lang="en-US" dirty="0"/>
                        <a:t>OBEJCTIVE</a:t>
                      </a:r>
                      <a:endParaRPr lang="en-GB" dirty="0"/>
                    </a:p>
                  </a:txBody>
                  <a:tcPr/>
                </a:tc>
                <a:extLst>
                  <a:ext uri="{0D108BD9-81ED-4DB2-BD59-A6C34878D82A}">
                    <a16:rowId xmlns:a16="http://schemas.microsoft.com/office/drawing/2014/main" val="2458166067"/>
                  </a:ext>
                </a:extLst>
              </a:tr>
              <a:tr h="854240">
                <a:tc rowSpan="2">
                  <a:txBody>
                    <a:bodyPr/>
                    <a:lstStyle/>
                    <a:p>
                      <a:pPr algn="l"/>
                      <a:r>
                        <a:rPr lang="en-GB" dirty="0"/>
                        <a:t>Material and Bioink Development</a:t>
                      </a:r>
                    </a:p>
                  </a:txBody>
                  <a:tcPr/>
                </a:tc>
                <a:tc>
                  <a:txBody>
                    <a:bodyPr/>
                    <a:lstStyle/>
                    <a:p>
                      <a:pPr algn="l"/>
                      <a:r>
                        <a:rPr lang="en-GB" dirty="0"/>
                        <a:t>Moncal et al. (2019)</a:t>
                      </a:r>
                    </a:p>
                    <a:p>
                      <a:pPr algn="l"/>
                      <a:endParaRPr lang="en-GB" dirty="0"/>
                    </a:p>
                  </a:txBody>
                  <a:tcPr/>
                </a:tc>
                <a:tc>
                  <a:txBody>
                    <a:bodyPr/>
                    <a:lstStyle/>
                    <a:p>
                      <a:pPr algn="l"/>
                      <a:r>
                        <a:rPr lang="en-US" sz="1100" dirty="0"/>
                        <a:t>Focuses on thermally controlled extrusion-based bioprinting of collagen-Pluronic composite bioinks to enhance </a:t>
                      </a:r>
                      <a:r>
                        <a:rPr lang="en-US" sz="1100" b="1" dirty="0"/>
                        <a:t>structural fidelity and cell compatibility</a:t>
                      </a:r>
                      <a:r>
                        <a:rPr lang="en-US" sz="1100" dirty="0"/>
                        <a:t>​.</a:t>
                      </a:r>
                      <a:endParaRPr lang="en-GB" sz="1100" dirty="0"/>
                    </a:p>
                  </a:txBody>
                  <a:tcPr/>
                </a:tc>
                <a:extLst>
                  <a:ext uri="{0D108BD9-81ED-4DB2-BD59-A6C34878D82A}">
                    <a16:rowId xmlns:a16="http://schemas.microsoft.com/office/drawing/2014/main" val="1389084998"/>
                  </a:ext>
                </a:extLst>
              </a:tr>
              <a:tr h="854240">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Ouyang et al. (2016)</a:t>
                      </a:r>
                    </a:p>
                    <a:p>
                      <a:pPr algn="l"/>
                      <a:endParaRPr lang="en-GB" dirty="0"/>
                    </a:p>
                  </a:txBody>
                  <a:tcPr/>
                </a:tc>
                <a:tc>
                  <a:txBody>
                    <a:bodyPr/>
                    <a:lstStyle/>
                    <a:p>
                      <a:pPr algn="l"/>
                      <a:r>
                        <a:rPr lang="en-US" sz="1100" dirty="0"/>
                        <a:t>Investigates gelatin-alginate bioinks for embryonic stem cell bioprinting, </a:t>
                      </a:r>
                      <a:r>
                        <a:rPr lang="en-US" sz="1100" b="1" dirty="0"/>
                        <a:t>optimizing printability and cell viability</a:t>
                      </a:r>
                      <a:r>
                        <a:rPr lang="en-US" sz="1100" dirty="0"/>
                        <a:t> through rheological and process parameter tuning​.</a:t>
                      </a:r>
                      <a:endParaRPr lang="en-GB" sz="1100" dirty="0"/>
                    </a:p>
                  </a:txBody>
                  <a:tcPr/>
                </a:tc>
                <a:extLst>
                  <a:ext uri="{0D108BD9-81ED-4DB2-BD59-A6C34878D82A}">
                    <a16:rowId xmlns:a16="http://schemas.microsoft.com/office/drawing/2014/main" val="1784910715"/>
                  </a:ext>
                </a:extLst>
              </a:tr>
              <a:tr h="775743">
                <a:tc rowSpan="2">
                  <a:txBody>
                    <a:bodyPr/>
                    <a:lstStyle/>
                    <a:p>
                      <a:pPr algn="l"/>
                      <a:r>
                        <a:rPr lang="en-GB" dirty="0"/>
                        <a:t>Process Optimization and Control</a:t>
                      </a:r>
                    </a:p>
                  </a:txBody>
                  <a:tcPr/>
                </a:tc>
                <a:tc>
                  <a:txBody>
                    <a:bodyPr/>
                    <a:lstStyle/>
                    <a:p>
                      <a:pPr algn="l"/>
                      <a:r>
                        <a:rPr lang="en-GB" dirty="0"/>
                        <a:t>Wenger et al. (2022)</a:t>
                      </a:r>
                    </a:p>
                  </a:txBody>
                  <a:tcPr/>
                </a:tc>
                <a:tc>
                  <a:txBody>
                    <a:bodyPr/>
                    <a:lstStyle/>
                    <a:p>
                      <a:pPr algn="l"/>
                      <a:r>
                        <a:rPr lang="en-US" sz="1100" dirty="0"/>
                        <a:t>Develops a PID feedback loop for real-time flow rate control, </a:t>
                      </a:r>
                      <a:r>
                        <a:rPr lang="en-US" sz="1100" b="1" dirty="0"/>
                        <a:t>improving precision and consistency </a:t>
                      </a:r>
                      <a:r>
                        <a:rPr lang="en-US" sz="1100" dirty="0"/>
                        <a:t>in extrusion bioprinting​.</a:t>
                      </a:r>
                      <a:endParaRPr lang="en-GB" sz="1100" dirty="0"/>
                    </a:p>
                  </a:txBody>
                  <a:tcPr/>
                </a:tc>
                <a:extLst>
                  <a:ext uri="{0D108BD9-81ED-4DB2-BD59-A6C34878D82A}">
                    <a16:rowId xmlns:a16="http://schemas.microsoft.com/office/drawing/2014/main" val="1333225332"/>
                  </a:ext>
                </a:extLst>
              </a:tr>
              <a:tr h="775743">
                <a:tc vMerge="1">
                  <a:txBody>
                    <a:bodyPr/>
                    <a:lstStyle/>
                    <a:p>
                      <a:endParaRPr lang="en-GB"/>
                    </a:p>
                  </a:txBody>
                  <a:tcPr/>
                </a:tc>
                <a:tc>
                  <a:txBody>
                    <a:bodyPr/>
                    <a:lstStyle/>
                    <a:p>
                      <a:pPr algn="l"/>
                      <a:r>
                        <a:rPr lang="en-GB" dirty="0"/>
                        <a:t>Fu et al. (2024)</a:t>
                      </a:r>
                    </a:p>
                  </a:txBody>
                  <a:tcPr/>
                </a:tc>
                <a:tc>
                  <a:txBody>
                    <a:bodyPr/>
                    <a:lstStyle/>
                    <a:p>
                      <a:pPr algn="l"/>
                      <a:r>
                        <a:rPr lang="en-US" sz="1100" dirty="0"/>
                        <a:t>Uses a Support Vector Machine (SVM) model to </a:t>
                      </a:r>
                      <a:r>
                        <a:rPr lang="en-US" sz="1100" b="1" dirty="0"/>
                        <a:t>optimize printing parameters </a:t>
                      </a:r>
                      <a:r>
                        <a:rPr lang="en-US" sz="1100" dirty="0"/>
                        <a:t>for Pluronic hydrogels, aiming to achieve high-quality prints​.</a:t>
                      </a:r>
                      <a:endParaRPr lang="en-GB" sz="1100" dirty="0"/>
                    </a:p>
                  </a:txBody>
                  <a:tcPr/>
                </a:tc>
                <a:extLst>
                  <a:ext uri="{0D108BD9-81ED-4DB2-BD59-A6C34878D82A}">
                    <a16:rowId xmlns:a16="http://schemas.microsoft.com/office/drawing/2014/main" val="3928169909"/>
                  </a:ext>
                </a:extLst>
              </a:tr>
              <a:tr h="738033">
                <a:tc rowSpan="2">
                  <a:txBody>
                    <a:bodyPr/>
                    <a:lstStyle/>
                    <a:p>
                      <a:pPr algn="l"/>
                      <a:r>
                        <a:rPr lang="en-GB" dirty="0"/>
                        <a:t>Quality Control and Modelling</a:t>
                      </a:r>
                    </a:p>
                  </a:txBody>
                  <a:tcPr/>
                </a:tc>
                <a:tc>
                  <a:txBody>
                    <a:bodyPr/>
                    <a:lstStyle/>
                    <a:p>
                      <a:pPr algn="l"/>
                      <a:r>
                        <a:rPr lang="en-GB" dirty="0"/>
                        <a:t>Bonatti et al. (2022)</a:t>
                      </a:r>
                    </a:p>
                  </a:txBody>
                  <a:tcPr/>
                </a:tc>
                <a:tc>
                  <a:txBody>
                    <a:bodyPr/>
                    <a:lstStyle/>
                    <a:p>
                      <a:pPr algn="l"/>
                      <a:r>
                        <a:rPr lang="en-US" sz="1100" dirty="0"/>
                        <a:t>Implements a deep learning-based feedback loop for </a:t>
                      </a:r>
                      <a:r>
                        <a:rPr lang="en-US" sz="1100" b="1" dirty="0"/>
                        <a:t>print quality control</a:t>
                      </a:r>
                      <a:r>
                        <a:rPr lang="en-US" sz="1100" dirty="0"/>
                        <a:t>, enabling automated </a:t>
                      </a:r>
                      <a:r>
                        <a:rPr lang="en-US" sz="1100" b="1" dirty="0"/>
                        <a:t>detection of anomalies </a:t>
                      </a:r>
                      <a:r>
                        <a:rPr lang="en-US" sz="1100" dirty="0"/>
                        <a:t>and parameter optimization​.</a:t>
                      </a:r>
                      <a:endParaRPr lang="en-GB" sz="1100" dirty="0"/>
                    </a:p>
                  </a:txBody>
                  <a:tcPr/>
                </a:tc>
                <a:extLst>
                  <a:ext uri="{0D108BD9-81ED-4DB2-BD59-A6C34878D82A}">
                    <a16:rowId xmlns:a16="http://schemas.microsoft.com/office/drawing/2014/main" val="462786606"/>
                  </a:ext>
                </a:extLst>
              </a:tr>
              <a:tr h="738033">
                <a:tc vMerge="1">
                  <a:txBody>
                    <a:bodyPr/>
                    <a:lstStyle/>
                    <a:p>
                      <a:endParaRPr lang="en-GB"/>
                    </a:p>
                  </a:txBody>
                  <a:tcPr/>
                </a:tc>
                <a:tc>
                  <a:txBody>
                    <a:bodyPr/>
                    <a:lstStyle/>
                    <a:p>
                      <a:pPr algn="l"/>
                      <a:r>
                        <a:rPr lang="en-GB" dirty="0"/>
                        <a:t>Alencherry et al. (2022)</a:t>
                      </a:r>
                    </a:p>
                  </a:txBody>
                  <a:tcPr/>
                </a:tc>
                <a:tc>
                  <a:txBody>
                    <a:bodyPr/>
                    <a:lstStyle/>
                    <a:p>
                      <a:pPr algn="l"/>
                      <a:r>
                        <a:rPr lang="en-US" sz="1100" dirty="0"/>
                        <a:t>Combines experimental setups with a CNN model to </a:t>
                      </a:r>
                      <a:r>
                        <a:rPr lang="en-US" sz="1100" b="1" dirty="0"/>
                        <a:t>analyze print quality </a:t>
                      </a:r>
                      <a:r>
                        <a:rPr lang="en-US" sz="1100" dirty="0"/>
                        <a:t>in FRESH bioprinting of sodium alginate and gelatin bath formulations​.</a:t>
                      </a:r>
                      <a:endParaRPr lang="en-GB" sz="1100" dirty="0"/>
                    </a:p>
                  </a:txBody>
                  <a:tcPr/>
                </a:tc>
                <a:extLst>
                  <a:ext uri="{0D108BD9-81ED-4DB2-BD59-A6C34878D82A}">
                    <a16:rowId xmlns:a16="http://schemas.microsoft.com/office/drawing/2014/main" val="1100755588"/>
                  </a:ext>
                </a:extLst>
              </a:tr>
            </a:tbl>
          </a:graphicData>
        </a:graphic>
      </p:graphicFrame>
    </p:spTree>
    <p:extLst>
      <p:ext uri="{BB962C8B-B14F-4D97-AF65-F5344CB8AC3E}">
        <p14:creationId xmlns:p14="http://schemas.microsoft.com/office/powerpoint/2010/main" val="4118343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860B-D6C7-5315-52DD-9A548DBB205C}"/>
              </a:ext>
            </a:extLst>
          </p:cNvPr>
          <p:cNvSpPr>
            <a:spLocks noGrp="1"/>
          </p:cNvSpPr>
          <p:nvPr>
            <p:ph type="title"/>
          </p:nvPr>
        </p:nvSpPr>
        <p:spPr>
          <a:xfrm>
            <a:off x="457200" y="762000"/>
            <a:ext cx="8229600" cy="5410200"/>
          </a:xfrm>
        </p:spPr>
        <p:txBody>
          <a:bodyPr/>
          <a:lstStyle/>
          <a:p>
            <a:endParaRPr lang="en-GB" dirty="0"/>
          </a:p>
        </p:txBody>
      </p:sp>
      <p:graphicFrame>
        <p:nvGraphicFramePr>
          <p:cNvPr id="4" name="Table 3">
            <a:extLst>
              <a:ext uri="{FF2B5EF4-FFF2-40B4-BE49-F238E27FC236}">
                <a16:creationId xmlns:a16="http://schemas.microsoft.com/office/drawing/2014/main" id="{3AD8958C-58F0-27CB-5E0C-CF7604E94A44}"/>
              </a:ext>
            </a:extLst>
          </p:cNvPr>
          <p:cNvGraphicFramePr>
            <a:graphicFrameLocks noGrp="1"/>
          </p:cNvGraphicFramePr>
          <p:nvPr>
            <p:extLst>
              <p:ext uri="{D42A27DB-BD31-4B8C-83A1-F6EECF244321}">
                <p14:modId xmlns:p14="http://schemas.microsoft.com/office/powerpoint/2010/main" val="16587210"/>
              </p:ext>
            </p:extLst>
          </p:nvPr>
        </p:nvGraphicFramePr>
        <p:xfrm>
          <a:off x="457200" y="762000"/>
          <a:ext cx="8229600" cy="54864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227633911"/>
                    </a:ext>
                  </a:extLst>
                </a:gridCol>
                <a:gridCol w="1752600">
                  <a:extLst>
                    <a:ext uri="{9D8B030D-6E8A-4147-A177-3AD203B41FA5}">
                      <a16:colId xmlns:a16="http://schemas.microsoft.com/office/drawing/2014/main" val="1958461858"/>
                    </a:ext>
                  </a:extLst>
                </a:gridCol>
                <a:gridCol w="2286000">
                  <a:extLst>
                    <a:ext uri="{9D8B030D-6E8A-4147-A177-3AD203B41FA5}">
                      <a16:colId xmlns:a16="http://schemas.microsoft.com/office/drawing/2014/main" val="3140919310"/>
                    </a:ext>
                  </a:extLst>
                </a:gridCol>
                <a:gridCol w="2514600">
                  <a:extLst>
                    <a:ext uri="{9D8B030D-6E8A-4147-A177-3AD203B41FA5}">
                      <a16:colId xmlns:a16="http://schemas.microsoft.com/office/drawing/2014/main" val="1167933044"/>
                    </a:ext>
                  </a:extLst>
                </a:gridCol>
              </a:tblGrid>
              <a:tr h="8332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PAPER</a:t>
                      </a:r>
                      <a:endParaRPr lang="en-GB" dirty="0"/>
                    </a:p>
                  </a:txBody>
                  <a:tcPr/>
                </a:tc>
                <a:tc>
                  <a:txBody>
                    <a:bodyPr/>
                    <a:lstStyle/>
                    <a:p>
                      <a:pPr algn="ctr"/>
                      <a:r>
                        <a:rPr lang="en-US" dirty="0"/>
                        <a:t>TYPE OF MODELLING</a:t>
                      </a:r>
                      <a:endParaRPr lang="en-GB" dirty="0"/>
                    </a:p>
                  </a:txBody>
                  <a:tcPr/>
                </a:tc>
                <a:tc>
                  <a:txBody>
                    <a:bodyPr/>
                    <a:lstStyle/>
                    <a:p>
                      <a:pPr algn="ctr"/>
                      <a:r>
                        <a:rPr lang="en-US" dirty="0"/>
                        <a:t>METHODS</a:t>
                      </a:r>
                      <a:endParaRPr lang="en-GB" dirty="0"/>
                    </a:p>
                  </a:txBody>
                  <a:tcPr/>
                </a:tc>
                <a:tc>
                  <a:txBody>
                    <a:bodyPr/>
                    <a:lstStyle/>
                    <a:p>
                      <a:pPr algn="ctr"/>
                      <a:r>
                        <a:rPr lang="en-US" dirty="0"/>
                        <a:t>KEY RESULTS</a:t>
                      </a:r>
                      <a:endParaRPr lang="en-GB" dirty="0"/>
                    </a:p>
                  </a:txBody>
                  <a:tcPr/>
                </a:tc>
                <a:extLst>
                  <a:ext uri="{0D108BD9-81ED-4DB2-BD59-A6C34878D82A}">
                    <a16:rowId xmlns:a16="http://schemas.microsoft.com/office/drawing/2014/main" val="2293964680"/>
                  </a:ext>
                </a:extLst>
              </a:tr>
              <a:tr h="21881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Moncal et al. (2019):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Thermally-Controlled Extrusion Bioprinting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a:txBody>
                  <a:tcPr/>
                </a:tc>
                <a:tc>
                  <a:txBody>
                    <a:bodyPr/>
                    <a:lstStyle/>
                    <a:p>
                      <a:r>
                        <a:rPr lang="en-GB" dirty="0"/>
                        <a:t>Analytical / Experimental</a:t>
                      </a:r>
                    </a:p>
                  </a:txBody>
                  <a:tcPr/>
                </a:tc>
                <a:tc>
                  <a:txBody>
                    <a:bodyPr/>
                    <a:lstStyle/>
                    <a:p>
                      <a:pPr marL="171450" indent="-171450">
                        <a:buFont typeface="Arial" panose="020B0604020202020204" pitchFamily="34" charset="0"/>
                        <a:buChar char="•"/>
                      </a:pPr>
                      <a:r>
                        <a:rPr lang="en-US" sz="1100" dirty="0"/>
                        <a:t>Rheological studies guided extrusion parameters.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GB" sz="1100" dirty="0"/>
                        <a:t>Mechanical anisotropy was quantified.</a:t>
                      </a:r>
                      <a:endParaRPr lang="en-US" sz="1100" dirty="0"/>
                    </a:p>
                  </a:txBody>
                  <a:tcPr/>
                </a:tc>
                <a:tc>
                  <a:txBody>
                    <a:bodyPr/>
                    <a:lstStyle/>
                    <a:p>
                      <a:pPr marL="171450" indent="-171450">
                        <a:buFont typeface="Arial" panose="020B0604020202020204" pitchFamily="34" charset="0"/>
                        <a:buChar char="•"/>
                      </a:pPr>
                      <a:r>
                        <a:rPr lang="en-GB" sz="1100" kern="1200" dirty="0">
                          <a:solidFill>
                            <a:schemeClr val="dk1"/>
                          </a:solidFill>
                          <a:effectLst/>
                          <a:latin typeface="+mn-lt"/>
                          <a:ea typeface="+mn-ea"/>
                          <a:cs typeface="+mn-cs"/>
                        </a:rPr>
                        <a:t>Collagen alone exhibited poor gelation properties but improved with combining with Pluronic.</a:t>
                      </a:r>
                    </a:p>
                    <a:p>
                      <a:pPr marL="0" indent="0">
                        <a:buFont typeface="Arial" panose="020B0604020202020204" pitchFamily="34" charset="0"/>
                        <a:buNone/>
                      </a:pPr>
                      <a:endParaRPr lang="en-GB" sz="1100" kern="1200" dirty="0">
                        <a:solidFill>
                          <a:schemeClr val="dk1"/>
                        </a:solidFill>
                        <a:effectLst/>
                        <a:latin typeface="+mn-lt"/>
                        <a:ea typeface="+mn-ea"/>
                        <a:cs typeface="+mn-cs"/>
                      </a:endParaRPr>
                    </a:p>
                    <a:p>
                      <a:pPr marL="171450" indent="-171450">
                        <a:buFont typeface="Arial" panose="020B0604020202020204" pitchFamily="34" charset="0"/>
                        <a:buChar char="•"/>
                      </a:pPr>
                      <a:r>
                        <a:rPr lang="en-GB" sz="1100" kern="1200" dirty="0">
                          <a:solidFill>
                            <a:schemeClr val="dk1"/>
                          </a:solidFill>
                          <a:effectLst/>
                          <a:latin typeface="+mn-lt"/>
                          <a:ea typeface="+mn-ea"/>
                          <a:cs typeface="+mn-cs"/>
                        </a:rPr>
                        <a:t>C6P60 bioink had the best printability.</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Cell viability exceeded 88%.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rBMSCs proliferated and aligned along collagen fibers.</a:t>
                      </a:r>
                    </a:p>
                    <a:p>
                      <a:endParaRPr lang="en-GB" sz="1100" dirty="0"/>
                    </a:p>
                  </a:txBody>
                  <a:tcPr/>
                </a:tc>
                <a:extLst>
                  <a:ext uri="{0D108BD9-81ED-4DB2-BD59-A6C34878D82A}">
                    <a16:rowId xmlns:a16="http://schemas.microsoft.com/office/drawing/2014/main" val="3314736976"/>
                  </a:ext>
                </a:extLst>
              </a:tr>
              <a:tr h="2465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Ouyang et al. (2016):</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Gelatin-Alginate Bioink Study</a:t>
                      </a:r>
                    </a:p>
                    <a:p>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Analytical / Experimental</a:t>
                      </a:r>
                    </a:p>
                    <a:p>
                      <a:endParaRPr lang="en-GB" dirty="0"/>
                    </a:p>
                  </a:txBody>
                  <a:tcPr/>
                </a:tc>
                <a:tc>
                  <a:txBody>
                    <a:bodyPr/>
                    <a:lstStyle/>
                    <a:p>
                      <a:pPr marL="171450" indent="-171450">
                        <a:buFont typeface="Arial" panose="020B0604020202020204" pitchFamily="34" charset="0"/>
                        <a:buChar char="•"/>
                      </a:pPr>
                      <a:r>
                        <a:rPr lang="en-US" sz="1100" dirty="0"/>
                        <a:t>Arrhenius equation modeled gelation times of bioink.</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 semi-quantitative printability metric (Pr) based on geometric fidelity was introduced to evaluate bioink performance.</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GB" sz="1100" kern="1200" dirty="0">
                          <a:solidFill>
                            <a:schemeClr val="dk1"/>
                          </a:solidFill>
                          <a:effectLst/>
                          <a:latin typeface="+mn-lt"/>
                          <a:ea typeface="+mn-ea"/>
                          <a:cs typeface="+mn-cs"/>
                        </a:rPr>
                        <a:t>Evaluated the rheological characteristics of bioinks with varying compositions.</a:t>
                      </a:r>
                      <a:endParaRPr lang="en-GB" sz="1100" dirty="0"/>
                    </a:p>
                  </a:txBody>
                  <a:tcPr/>
                </a:tc>
                <a:tc>
                  <a:txBody>
                    <a:bodyPr/>
                    <a:lstStyle/>
                    <a:p>
                      <a:pPr marL="171450" indent="-171450">
                        <a:buFont typeface="Arial" panose="020B0604020202020204" pitchFamily="34" charset="0"/>
                        <a:buChar char="•"/>
                      </a:pPr>
                      <a:r>
                        <a:rPr lang="en-US" sz="1100" dirty="0"/>
                        <a:t>Identified a balance between printability and cell viability (&gt;90%) for embryonic stem cells using 7.5% gelatin and 1% alginate bioink.</a:t>
                      </a:r>
                    </a:p>
                    <a:p>
                      <a:pPr marL="171450" indent="-171450">
                        <a:buFont typeface="Arial" panose="020B0604020202020204" pitchFamily="34" charset="0"/>
                        <a:buChar char="•"/>
                      </a:pPr>
                      <a:endParaRPr lang="en-GB" sz="1100" kern="1200" dirty="0">
                        <a:solidFill>
                          <a:schemeClr val="dk1"/>
                        </a:solidFill>
                        <a:effectLst/>
                        <a:latin typeface="+mn-lt"/>
                        <a:ea typeface="+mn-ea"/>
                        <a:cs typeface="+mn-cs"/>
                      </a:endParaRPr>
                    </a:p>
                    <a:p>
                      <a:pPr marL="171450" indent="-171450">
                        <a:buFont typeface="Arial" panose="020B0604020202020204" pitchFamily="34" charset="0"/>
                        <a:buChar char="•"/>
                      </a:pPr>
                      <a:r>
                        <a:rPr lang="en-GB" sz="1100" kern="1200" dirty="0">
                          <a:solidFill>
                            <a:schemeClr val="dk1"/>
                          </a:solidFill>
                          <a:effectLst/>
                          <a:latin typeface="+mn-lt"/>
                          <a:ea typeface="+mn-ea"/>
                          <a:cs typeface="+mn-cs"/>
                        </a:rPr>
                        <a:t>Found that viscosity increases with increase in gelatin concentrations.</a:t>
                      </a:r>
                    </a:p>
                    <a:p>
                      <a:pPr marL="171450" indent="-171450">
                        <a:buFont typeface="Arial" panose="020B0604020202020204" pitchFamily="34" charset="0"/>
                        <a:buChar char="•"/>
                      </a:pPr>
                      <a:endParaRPr lang="en-GB" sz="1100" kern="1200" dirty="0">
                        <a:solidFill>
                          <a:schemeClr val="dk1"/>
                        </a:solidFill>
                        <a:effectLst/>
                        <a:latin typeface="+mn-lt"/>
                        <a:ea typeface="+mn-ea"/>
                        <a:cs typeface="+mn-cs"/>
                      </a:endParaRPr>
                    </a:p>
                    <a:p>
                      <a:pPr marL="171450" indent="-171450">
                        <a:buFont typeface="Arial" panose="020B0604020202020204" pitchFamily="34" charset="0"/>
                        <a:buChar char="•"/>
                      </a:pPr>
                      <a:r>
                        <a:rPr lang="en-GB" sz="1100" kern="1200" dirty="0">
                          <a:solidFill>
                            <a:schemeClr val="dk1"/>
                          </a:solidFill>
                          <a:effectLst/>
                          <a:latin typeface="+mn-lt"/>
                          <a:ea typeface="+mn-ea"/>
                          <a:cs typeface="+mn-cs"/>
                        </a:rPr>
                        <a:t>Alginate served as a stabilizer while gelatin was primarily responsible for bioink gelation.</a:t>
                      </a:r>
                    </a:p>
                    <a:p>
                      <a:pPr marL="171450" indent="-171450">
                        <a:buFont typeface="Arial" panose="020B0604020202020204" pitchFamily="34" charset="0"/>
                        <a:buChar char="•"/>
                      </a:pPr>
                      <a:endParaRPr lang="en-GB" sz="1100" dirty="0"/>
                    </a:p>
                  </a:txBody>
                  <a:tcPr/>
                </a:tc>
                <a:extLst>
                  <a:ext uri="{0D108BD9-81ED-4DB2-BD59-A6C34878D82A}">
                    <a16:rowId xmlns:a16="http://schemas.microsoft.com/office/drawing/2014/main" val="2443315244"/>
                  </a:ext>
                </a:extLst>
              </a:tr>
            </a:tbl>
          </a:graphicData>
        </a:graphic>
      </p:graphicFrame>
    </p:spTree>
    <p:extLst>
      <p:ext uri="{BB962C8B-B14F-4D97-AF65-F5344CB8AC3E}">
        <p14:creationId xmlns:p14="http://schemas.microsoft.com/office/powerpoint/2010/main" val="2432745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25E-082F-73DA-A99F-890E254DBC6B}"/>
              </a:ext>
            </a:extLst>
          </p:cNvPr>
          <p:cNvSpPr>
            <a:spLocks noGrp="1"/>
          </p:cNvSpPr>
          <p:nvPr>
            <p:ph type="title"/>
          </p:nvPr>
        </p:nvSpPr>
        <p:spPr>
          <a:xfrm>
            <a:off x="457200" y="762000"/>
            <a:ext cx="8229600" cy="5486400"/>
          </a:xfrm>
        </p:spPr>
        <p:txBody>
          <a:bodyPr/>
          <a:lstStyle/>
          <a:p>
            <a:endParaRPr lang="en-GB" dirty="0"/>
          </a:p>
        </p:txBody>
      </p:sp>
      <p:graphicFrame>
        <p:nvGraphicFramePr>
          <p:cNvPr id="4" name="Table 3">
            <a:extLst>
              <a:ext uri="{FF2B5EF4-FFF2-40B4-BE49-F238E27FC236}">
                <a16:creationId xmlns:a16="http://schemas.microsoft.com/office/drawing/2014/main" id="{B5A17B7A-CC31-66FE-8758-943E1D3F86F5}"/>
              </a:ext>
            </a:extLst>
          </p:cNvPr>
          <p:cNvGraphicFramePr>
            <a:graphicFrameLocks noGrp="1"/>
          </p:cNvGraphicFramePr>
          <p:nvPr>
            <p:extLst>
              <p:ext uri="{D42A27DB-BD31-4B8C-83A1-F6EECF244321}">
                <p14:modId xmlns:p14="http://schemas.microsoft.com/office/powerpoint/2010/main" val="173289739"/>
              </p:ext>
            </p:extLst>
          </p:nvPr>
        </p:nvGraphicFramePr>
        <p:xfrm>
          <a:off x="457200" y="762000"/>
          <a:ext cx="8229600" cy="548640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227633911"/>
                    </a:ext>
                  </a:extLst>
                </a:gridCol>
                <a:gridCol w="1600200">
                  <a:extLst>
                    <a:ext uri="{9D8B030D-6E8A-4147-A177-3AD203B41FA5}">
                      <a16:colId xmlns:a16="http://schemas.microsoft.com/office/drawing/2014/main" val="1958461858"/>
                    </a:ext>
                  </a:extLst>
                </a:gridCol>
                <a:gridCol w="2362200">
                  <a:extLst>
                    <a:ext uri="{9D8B030D-6E8A-4147-A177-3AD203B41FA5}">
                      <a16:colId xmlns:a16="http://schemas.microsoft.com/office/drawing/2014/main" val="3140919310"/>
                    </a:ext>
                  </a:extLst>
                </a:gridCol>
                <a:gridCol w="2514600">
                  <a:extLst>
                    <a:ext uri="{9D8B030D-6E8A-4147-A177-3AD203B41FA5}">
                      <a16:colId xmlns:a16="http://schemas.microsoft.com/office/drawing/2014/main" val="1167933044"/>
                    </a:ext>
                  </a:extLst>
                </a:gridCol>
              </a:tblGrid>
              <a:tr h="8734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PAPER</a:t>
                      </a:r>
                      <a:endParaRPr lang="en-GB" dirty="0"/>
                    </a:p>
                  </a:txBody>
                  <a:tcPr/>
                </a:tc>
                <a:tc>
                  <a:txBody>
                    <a:bodyPr/>
                    <a:lstStyle/>
                    <a:p>
                      <a:pPr algn="ctr"/>
                      <a:r>
                        <a:rPr lang="en-US" dirty="0"/>
                        <a:t>TYPE OF MODELLING</a:t>
                      </a:r>
                      <a:endParaRPr lang="en-GB" dirty="0"/>
                    </a:p>
                  </a:txBody>
                  <a:tcPr/>
                </a:tc>
                <a:tc>
                  <a:txBody>
                    <a:bodyPr/>
                    <a:lstStyle/>
                    <a:p>
                      <a:pPr algn="ctr"/>
                      <a:r>
                        <a:rPr lang="en-US" dirty="0"/>
                        <a:t>METHODS</a:t>
                      </a:r>
                      <a:endParaRPr lang="en-GB" dirty="0"/>
                    </a:p>
                  </a:txBody>
                  <a:tcPr/>
                </a:tc>
                <a:tc>
                  <a:txBody>
                    <a:bodyPr/>
                    <a:lstStyle/>
                    <a:p>
                      <a:pPr algn="ctr"/>
                      <a:r>
                        <a:rPr lang="en-US" dirty="0"/>
                        <a:t>KEY RESULTS</a:t>
                      </a:r>
                      <a:endParaRPr lang="en-GB" dirty="0"/>
                    </a:p>
                  </a:txBody>
                  <a:tcPr/>
                </a:tc>
                <a:extLst>
                  <a:ext uri="{0D108BD9-81ED-4DB2-BD59-A6C34878D82A}">
                    <a16:rowId xmlns:a16="http://schemas.microsoft.com/office/drawing/2014/main" val="2293964680"/>
                  </a:ext>
                </a:extLst>
              </a:tr>
              <a:tr h="20289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Wenger et al.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Dynamic Flow Rate Control</a:t>
                      </a:r>
                      <a:endParaRPr lang="en-GB" sz="1100" b="1" dirty="0"/>
                    </a:p>
                    <a:p>
                      <a:endParaRPr lang="en-GB" dirty="0"/>
                    </a:p>
                  </a:txBody>
                  <a:tcPr/>
                </a:tc>
                <a:tc>
                  <a:txBody>
                    <a:bodyPr/>
                    <a:lstStyle/>
                    <a:p>
                      <a:r>
                        <a:rPr lang="en-GB" dirty="0"/>
                        <a:t>Experimental/ Simulation (PID Control)</a:t>
                      </a:r>
                    </a:p>
                  </a:txBody>
                  <a:tcPr/>
                </a:tc>
                <a:tc>
                  <a:txBody>
                    <a:bodyPr/>
                    <a:lstStyle/>
                    <a:p>
                      <a:pPr marL="171450" indent="-171450">
                        <a:buFont typeface="Arial" panose="020B0604020202020204" pitchFamily="34" charset="0"/>
                        <a:buChar char="•"/>
                      </a:pPr>
                      <a:r>
                        <a:rPr lang="en-US" sz="1100" dirty="0"/>
                        <a:t>A Python-based PID feedback loop dynamically adjusted pressures.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GB" sz="1100" kern="1200" dirty="0">
                          <a:solidFill>
                            <a:schemeClr val="dk1"/>
                          </a:solidFill>
                          <a:effectLst/>
                          <a:latin typeface="+mn-lt"/>
                          <a:ea typeface="+mn-ea"/>
                          <a:cs typeface="+mn-cs"/>
                        </a:rPr>
                        <a:t>Rheological characteristics were measured using a rheometer.</a:t>
                      </a:r>
                      <a:endParaRPr lang="en-US" sz="1100" dirty="0"/>
                    </a:p>
                  </a:txBody>
                  <a:tcPr/>
                </a:tc>
                <a:tc>
                  <a:txBody>
                    <a:bodyPr/>
                    <a:lstStyle/>
                    <a:p>
                      <a:pPr marL="171450" indent="-171450">
                        <a:buFont typeface="Arial" panose="020B0604020202020204" pitchFamily="34" charset="0"/>
                        <a:buChar char="•"/>
                      </a:pPr>
                      <a:r>
                        <a:rPr lang="en-US" sz="1100" dirty="0"/>
                        <a:t>A PID-controlled system improved extrusion stability, compensating for material and environmental variations</a:t>
                      </a:r>
                      <a:r>
                        <a:rPr lang="en-GB" sz="1100" kern="1200" dirty="0">
                          <a:solidFill>
                            <a:schemeClr val="dk1"/>
                          </a:solidFill>
                          <a:effectLst/>
                          <a:latin typeface="+mn-lt"/>
                          <a:ea typeface="+mn-ea"/>
                          <a:cs typeface="+mn-cs"/>
                        </a:rPr>
                        <a:t>.</a:t>
                      </a:r>
                    </a:p>
                    <a:p>
                      <a:pPr marL="0" indent="0">
                        <a:buFont typeface="Arial" panose="020B0604020202020204" pitchFamily="34" charset="0"/>
                        <a:buNone/>
                      </a:pPr>
                      <a:endParaRPr lang="en-GB" sz="1100" kern="1200" dirty="0">
                        <a:solidFill>
                          <a:schemeClr val="dk1"/>
                        </a:solidFill>
                        <a:effectLst/>
                        <a:latin typeface="+mn-lt"/>
                        <a:ea typeface="+mn-ea"/>
                        <a:cs typeface="+mn-cs"/>
                      </a:endParaRPr>
                    </a:p>
                    <a:p>
                      <a:pPr marL="171450" indent="-171450">
                        <a:buFont typeface="Arial" panose="020B0604020202020204" pitchFamily="34" charset="0"/>
                        <a:buChar char="•"/>
                      </a:pPr>
                      <a:r>
                        <a:rPr lang="en-US" sz="1100" dirty="0"/>
                        <a:t>Enabled rapid adaptation to ink inhomogeneities and different nozzle types</a:t>
                      </a:r>
                      <a:r>
                        <a:rPr lang="en-GB" sz="1100" kern="1200" dirty="0">
                          <a:solidFill>
                            <a:schemeClr val="dk1"/>
                          </a:solidFill>
                          <a:effectLst/>
                          <a:latin typeface="+mn-lt"/>
                          <a:ea typeface="+mn-ea"/>
                          <a:cs typeface="+mn-cs"/>
                        </a:rPr>
                        <a:t>.</a:t>
                      </a:r>
                    </a:p>
                    <a:p>
                      <a:pPr marL="171450" indent="-171450">
                        <a:buFont typeface="Arial" panose="020B0604020202020204" pitchFamily="34" charset="0"/>
                        <a:buChar char="•"/>
                      </a:pPr>
                      <a:endParaRPr lang="en-GB" sz="1100" dirty="0"/>
                    </a:p>
                    <a:p>
                      <a:pPr marL="0" indent="0">
                        <a:buFont typeface="Arial" panose="020B0604020202020204" pitchFamily="34" charset="0"/>
                        <a:buNone/>
                      </a:pPr>
                      <a:endParaRPr lang="en-US" sz="1100" dirty="0"/>
                    </a:p>
                    <a:p>
                      <a:endParaRPr lang="en-GB" sz="1100" dirty="0"/>
                    </a:p>
                  </a:txBody>
                  <a:tcPr/>
                </a:tc>
                <a:extLst>
                  <a:ext uri="{0D108BD9-81ED-4DB2-BD59-A6C34878D82A}">
                    <a16:rowId xmlns:a16="http://schemas.microsoft.com/office/drawing/2014/main" val="3314736976"/>
                  </a:ext>
                </a:extLst>
              </a:tr>
              <a:tr h="2584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 et al. (2024):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SVM-Guided Parameter Optimization</a:t>
                      </a:r>
                      <a:endParaRPr lang="en-GB" b="1" dirty="0"/>
                    </a:p>
                  </a:txBody>
                  <a:tcPr/>
                </a:tc>
                <a:tc>
                  <a:txBody>
                    <a:bodyPr/>
                    <a:lstStyle/>
                    <a:p>
                      <a:r>
                        <a:rPr lang="en-GB" dirty="0"/>
                        <a:t>Experimental/ Simulation (SVM)</a:t>
                      </a:r>
                    </a:p>
                  </a:txBody>
                  <a:tcPr/>
                </a:tc>
                <a:tc>
                  <a:txBody>
                    <a:bodyPr/>
                    <a:lstStyle/>
                    <a:p>
                      <a:pPr marL="171450" indent="-171450">
                        <a:buFont typeface="Arial" panose="020B0604020202020204" pitchFamily="34" charset="0"/>
                        <a:buChar char="•"/>
                      </a:pPr>
                      <a:r>
                        <a:rPr lang="en-GB" sz="1100" kern="1200" dirty="0">
                          <a:solidFill>
                            <a:schemeClr val="dk1"/>
                          </a:solidFill>
                          <a:effectLst/>
                          <a:latin typeface="+mn-lt"/>
                          <a:ea typeface="+mn-ea"/>
                          <a:cs typeface="+mn-cs"/>
                        </a:rPr>
                        <a:t>Support Vector Machine (SVM) model was developed to optimize printing parameters. </a:t>
                      </a:r>
                    </a:p>
                    <a:p>
                      <a:pPr marL="171450" indent="-171450">
                        <a:buFont typeface="Arial" panose="020B0604020202020204" pitchFamily="34" charset="0"/>
                        <a:buChar char="•"/>
                      </a:pPr>
                      <a:endParaRPr lang="en-GB" sz="1100" kern="1200" dirty="0">
                        <a:solidFill>
                          <a:schemeClr val="dk1"/>
                        </a:solidFill>
                        <a:effectLst/>
                        <a:latin typeface="+mn-lt"/>
                        <a:ea typeface="+mn-ea"/>
                        <a:cs typeface="+mn-cs"/>
                      </a:endParaRPr>
                    </a:p>
                    <a:p>
                      <a:pPr marL="171450" indent="-171450">
                        <a:buFont typeface="Arial" panose="020B0604020202020204" pitchFamily="34" charset="0"/>
                        <a:buChar char="•"/>
                      </a:pPr>
                      <a:r>
                        <a:rPr lang="en-GB" sz="1100" kern="1200" dirty="0">
                          <a:solidFill>
                            <a:schemeClr val="dk1"/>
                          </a:solidFill>
                          <a:effectLst/>
                          <a:latin typeface="+mn-lt"/>
                          <a:ea typeface="+mn-ea"/>
                          <a:cs typeface="+mn-cs"/>
                        </a:rPr>
                        <a:t>Evaluation of rheology of bioink.</a:t>
                      </a:r>
                    </a:p>
                    <a:p>
                      <a:pPr marL="171450" indent="-171450">
                        <a:buFont typeface="Arial" panose="020B0604020202020204" pitchFamily="34" charset="0"/>
                        <a:buChar char="•"/>
                      </a:pPr>
                      <a:endParaRPr lang="en-GB" sz="1100" kern="1200" dirty="0">
                        <a:solidFill>
                          <a:schemeClr val="dk1"/>
                        </a:solidFill>
                        <a:effectLst/>
                        <a:latin typeface="+mn-lt"/>
                        <a:ea typeface="+mn-ea"/>
                        <a:cs typeface="+mn-cs"/>
                      </a:endParaRPr>
                    </a:p>
                    <a:p>
                      <a:pPr marL="171450" indent="-171450">
                        <a:buFont typeface="Arial" panose="020B0604020202020204" pitchFamily="34" charset="0"/>
                        <a:buChar char="•"/>
                      </a:pPr>
                      <a:r>
                        <a:rPr lang="en-US" sz="1100" dirty="0"/>
                        <a:t>A process map was generated to predict optimal printing conditions</a:t>
                      </a:r>
                      <a:endParaRPr lang="en-GB" sz="1100" dirty="0"/>
                    </a:p>
                  </a:txBody>
                  <a:tcPr/>
                </a:tc>
                <a:tc>
                  <a:txBody>
                    <a:bodyPr/>
                    <a:lstStyle/>
                    <a:p>
                      <a:pPr marL="171450" indent="-171450">
                        <a:buFont typeface="Arial" panose="020B0604020202020204" pitchFamily="34" charset="0"/>
                        <a:buChar char="•"/>
                      </a:pPr>
                      <a:r>
                        <a:rPr lang="en-US" sz="1100" dirty="0"/>
                        <a:t>Identified that </a:t>
                      </a:r>
                      <a:r>
                        <a:rPr lang="en-GB" sz="1100" kern="1200" dirty="0">
                          <a:solidFill>
                            <a:schemeClr val="dk1"/>
                          </a:solidFill>
                          <a:effectLst/>
                          <a:latin typeface="+mn-lt"/>
                          <a:ea typeface="+mn-ea"/>
                          <a:cs typeface="+mn-cs"/>
                        </a:rPr>
                        <a:t>hydrogel concentration and viscosity are important determinants in preserving print stability and structure .</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US" sz="1100" dirty="0"/>
                        <a:t>SVM identified parameter combinations with &gt;75% probability of producing high-fidelity Pluronic prints.</a:t>
                      </a:r>
                    </a:p>
                    <a:p>
                      <a:pPr marL="171450" indent="-171450">
                        <a:buFont typeface="Arial" panose="020B0604020202020204" pitchFamily="34" charset="0"/>
                        <a:buChar cha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Reduced experimental iterations required for optimization.</a:t>
                      </a:r>
                    </a:p>
                    <a:p>
                      <a:pPr marL="0" indent="0">
                        <a:buFont typeface="Arial" panose="020B0604020202020204" pitchFamily="34" charset="0"/>
                        <a:buNone/>
                      </a:pPr>
                      <a:endParaRPr lang="en-GB" sz="1100" dirty="0"/>
                    </a:p>
                  </a:txBody>
                  <a:tcPr/>
                </a:tc>
                <a:extLst>
                  <a:ext uri="{0D108BD9-81ED-4DB2-BD59-A6C34878D82A}">
                    <a16:rowId xmlns:a16="http://schemas.microsoft.com/office/drawing/2014/main" val="2443315244"/>
                  </a:ext>
                </a:extLst>
              </a:tr>
            </a:tbl>
          </a:graphicData>
        </a:graphic>
      </p:graphicFrame>
    </p:spTree>
    <p:extLst>
      <p:ext uri="{BB962C8B-B14F-4D97-AF65-F5344CB8AC3E}">
        <p14:creationId xmlns:p14="http://schemas.microsoft.com/office/powerpoint/2010/main" val="221926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A8C9-BEB2-D78A-153F-219701080091}"/>
              </a:ext>
            </a:extLst>
          </p:cNvPr>
          <p:cNvSpPr>
            <a:spLocks noGrp="1"/>
          </p:cNvSpPr>
          <p:nvPr>
            <p:ph type="title"/>
          </p:nvPr>
        </p:nvSpPr>
        <p:spPr>
          <a:xfrm>
            <a:off x="457200" y="762000"/>
            <a:ext cx="8229600" cy="5410200"/>
          </a:xfrm>
        </p:spPr>
        <p:txBody>
          <a:bodyPr/>
          <a:lstStyle/>
          <a:p>
            <a:endParaRPr lang="en-GB" dirty="0"/>
          </a:p>
        </p:txBody>
      </p:sp>
      <p:graphicFrame>
        <p:nvGraphicFramePr>
          <p:cNvPr id="3" name="Table 2">
            <a:extLst>
              <a:ext uri="{FF2B5EF4-FFF2-40B4-BE49-F238E27FC236}">
                <a16:creationId xmlns:a16="http://schemas.microsoft.com/office/drawing/2014/main" id="{BB532378-F183-EECC-9437-681E4BF82B57}"/>
              </a:ext>
            </a:extLst>
          </p:cNvPr>
          <p:cNvGraphicFramePr>
            <a:graphicFrameLocks noGrp="1"/>
          </p:cNvGraphicFramePr>
          <p:nvPr>
            <p:extLst>
              <p:ext uri="{D42A27DB-BD31-4B8C-83A1-F6EECF244321}">
                <p14:modId xmlns:p14="http://schemas.microsoft.com/office/powerpoint/2010/main" val="1745646733"/>
              </p:ext>
            </p:extLst>
          </p:nvPr>
        </p:nvGraphicFramePr>
        <p:xfrm>
          <a:off x="457200" y="762000"/>
          <a:ext cx="8229600" cy="5461912"/>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227633911"/>
                    </a:ext>
                  </a:extLst>
                </a:gridCol>
                <a:gridCol w="1600200">
                  <a:extLst>
                    <a:ext uri="{9D8B030D-6E8A-4147-A177-3AD203B41FA5}">
                      <a16:colId xmlns:a16="http://schemas.microsoft.com/office/drawing/2014/main" val="1958461858"/>
                    </a:ext>
                  </a:extLst>
                </a:gridCol>
                <a:gridCol w="2438400">
                  <a:extLst>
                    <a:ext uri="{9D8B030D-6E8A-4147-A177-3AD203B41FA5}">
                      <a16:colId xmlns:a16="http://schemas.microsoft.com/office/drawing/2014/main" val="3140919310"/>
                    </a:ext>
                  </a:extLst>
                </a:gridCol>
                <a:gridCol w="2514600">
                  <a:extLst>
                    <a:ext uri="{9D8B030D-6E8A-4147-A177-3AD203B41FA5}">
                      <a16:colId xmlns:a16="http://schemas.microsoft.com/office/drawing/2014/main" val="1167933044"/>
                    </a:ext>
                  </a:extLst>
                </a:gridCol>
              </a:tblGrid>
              <a:tr h="8061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RESEARCH PAPER</a:t>
                      </a:r>
                      <a:endParaRPr lang="en-GB" dirty="0"/>
                    </a:p>
                  </a:txBody>
                  <a:tcPr/>
                </a:tc>
                <a:tc>
                  <a:txBody>
                    <a:bodyPr/>
                    <a:lstStyle/>
                    <a:p>
                      <a:pPr algn="ctr"/>
                      <a:r>
                        <a:rPr lang="en-US" dirty="0"/>
                        <a:t>TYPE OF MODELLING</a:t>
                      </a:r>
                      <a:endParaRPr lang="en-GB" dirty="0"/>
                    </a:p>
                  </a:txBody>
                  <a:tcPr/>
                </a:tc>
                <a:tc>
                  <a:txBody>
                    <a:bodyPr/>
                    <a:lstStyle/>
                    <a:p>
                      <a:pPr algn="ctr"/>
                      <a:r>
                        <a:rPr lang="en-US" dirty="0"/>
                        <a:t>METHODS</a:t>
                      </a:r>
                      <a:endParaRPr lang="en-GB" dirty="0"/>
                    </a:p>
                  </a:txBody>
                  <a:tcPr/>
                </a:tc>
                <a:tc>
                  <a:txBody>
                    <a:bodyPr/>
                    <a:lstStyle/>
                    <a:p>
                      <a:pPr algn="ctr"/>
                      <a:r>
                        <a:rPr lang="en-US" dirty="0"/>
                        <a:t>KEY RESULTS</a:t>
                      </a:r>
                      <a:endParaRPr lang="en-GB" dirty="0"/>
                    </a:p>
                  </a:txBody>
                  <a:tcPr/>
                </a:tc>
                <a:extLst>
                  <a:ext uri="{0D108BD9-81ED-4DB2-BD59-A6C34878D82A}">
                    <a16:rowId xmlns:a16="http://schemas.microsoft.com/office/drawing/2014/main" val="2293964680"/>
                  </a:ext>
                </a:extLst>
              </a:tr>
              <a:tr h="22190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Bonatti et al.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t>Deep Learning Quality Control</a:t>
                      </a:r>
                      <a:endParaRPr lang="en-GB" b="1" dirty="0"/>
                    </a:p>
                  </a:txBody>
                  <a:tcPr/>
                </a:tc>
                <a:tc>
                  <a:txBody>
                    <a:bodyPr/>
                    <a:lstStyle/>
                    <a:p>
                      <a:r>
                        <a:rPr lang="en-GB" dirty="0"/>
                        <a:t>Experimental/ Simulation (CNN)</a:t>
                      </a:r>
                    </a:p>
                  </a:txBody>
                  <a:tcPr/>
                </a:tc>
                <a:tc>
                  <a:txBody>
                    <a:bodyPr/>
                    <a:lstStyle/>
                    <a:p>
                      <a:pPr marL="171450" indent="-171450">
                        <a:buFont typeface="Arial" panose="020B0604020202020204" pitchFamily="34" charset="0"/>
                        <a:buChar char="•"/>
                      </a:pPr>
                      <a:r>
                        <a:rPr lang="en-US" sz="1100" dirty="0"/>
                        <a:t>A convolutional neural network (CNN) architecture was optimized to classify print quality.</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GB" sz="1100" dirty="0"/>
                        <a:t>Model trained to monitor print quality </a:t>
                      </a:r>
                      <a:r>
                        <a:rPr lang="en-US" sz="1100" dirty="0"/>
                        <a:t>using a moving average filter.</a:t>
                      </a:r>
                      <a:r>
                        <a:rPr lang="en-GB" sz="1100" dirty="0"/>
                        <a:t> </a:t>
                      </a:r>
                    </a:p>
                    <a:p>
                      <a:pPr marL="171450" indent="-171450">
                        <a:buFont typeface="Arial" panose="020B0604020202020204" pitchFamily="34" charset="0"/>
                        <a:buChar char="•"/>
                      </a:pPr>
                      <a:endParaRPr lang="en-GB" sz="1100" dirty="0"/>
                    </a:p>
                    <a:p>
                      <a:pPr marL="171450" indent="-171450">
                        <a:buFont typeface="Arial" panose="020B0604020202020204" pitchFamily="34" charset="0"/>
                        <a:buChar char="•"/>
                      </a:pPr>
                      <a:r>
                        <a:rPr lang="en-US" sz="1100" dirty="0"/>
                        <a:t>Parameter tuning was performed iteratively, adjusting the extrusion multiplier (EM) based on feedback from the CNN.</a:t>
                      </a:r>
                      <a:endParaRPr lang="en-GB" sz="1100" kern="1200" dirty="0">
                        <a:solidFill>
                          <a:schemeClr val="dk1"/>
                        </a:solidFill>
                        <a:effectLst/>
                        <a:latin typeface="+mn-lt"/>
                        <a:ea typeface="+mn-ea"/>
                        <a:cs typeface="+mn-cs"/>
                      </a:endParaRPr>
                    </a:p>
                    <a:p>
                      <a:pPr marL="0" indent="0">
                        <a:buFont typeface="Arial" panose="020B0604020202020204" pitchFamily="34" charset="0"/>
                        <a:buNone/>
                      </a:pPr>
                      <a:endParaRPr lang="en-US" sz="1100" dirty="0"/>
                    </a:p>
                  </a:txBody>
                  <a:tcPr/>
                </a:tc>
                <a:tc>
                  <a:txBody>
                    <a:bodyPr/>
                    <a:lstStyle/>
                    <a:p>
                      <a:pPr marL="171450" indent="-171450">
                        <a:buFont typeface="Arial" panose="020B0604020202020204" pitchFamily="34" charset="0"/>
                        <a:buChar char="•"/>
                      </a:pPr>
                      <a:r>
                        <a:rPr lang="en-US" sz="1100" dirty="0"/>
                        <a:t>CNN achieved 94.3% accuracy in detecting print defects.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Optimized EM parameter in four iterations, </a:t>
                      </a:r>
                      <a:r>
                        <a:rPr lang="en-GB" sz="1100" b="0" kern="1200" dirty="0">
                          <a:solidFill>
                            <a:schemeClr val="dk1"/>
                          </a:solidFill>
                          <a:effectLst/>
                          <a:latin typeface="+mn-lt"/>
                          <a:ea typeface="+mn-ea"/>
                          <a:cs typeface="+mn-cs"/>
                        </a:rPr>
                        <a:t>achieving high-quality prints.</a:t>
                      </a:r>
                      <a:endParaRPr lang="en-US" sz="1100" b="0" dirty="0"/>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Reduced material waste by stopping low-quality prints.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GB" sz="1100" dirty="0"/>
                    </a:p>
                    <a:p>
                      <a:pPr marL="0" indent="0">
                        <a:buFont typeface="Arial" panose="020B0604020202020204" pitchFamily="34" charset="0"/>
                        <a:buNone/>
                      </a:pPr>
                      <a:endParaRPr lang="en-US" sz="1100" dirty="0"/>
                    </a:p>
                    <a:p>
                      <a:endParaRPr lang="en-GB" sz="1100" dirty="0"/>
                    </a:p>
                  </a:txBody>
                  <a:tcPr/>
                </a:tc>
                <a:extLst>
                  <a:ext uri="{0D108BD9-81ED-4DB2-BD59-A6C34878D82A}">
                    <a16:rowId xmlns:a16="http://schemas.microsoft.com/office/drawing/2014/main" val="3314736976"/>
                  </a:ext>
                </a:extLst>
              </a:tr>
              <a:tr h="23849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Alencherry et al. (2022):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sz="1100" b="1" dirty="0"/>
                        <a:t>Hydrogel and Gelatin Bath Analysis</a:t>
                      </a:r>
                    </a:p>
                  </a:txBody>
                  <a:tcPr/>
                </a:tc>
                <a:tc>
                  <a:txBody>
                    <a:bodyPr/>
                    <a:lstStyle/>
                    <a:p>
                      <a:r>
                        <a:rPr lang="en-GB" dirty="0"/>
                        <a:t>Experimental/ Simulation (CNN)</a:t>
                      </a:r>
                    </a:p>
                  </a:txBody>
                  <a:tcPr/>
                </a:tc>
                <a:tc>
                  <a:txBody>
                    <a:bodyPr/>
                    <a:lstStyle/>
                    <a:p>
                      <a:pPr marL="171450" indent="-171450">
                        <a:buFont typeface="Arial" panose="020B0604020202020204" pitchFamily="34" charset="0"/>
                        <a:buChar char="•"/>
                      </a:pPr>
                      <a:r>
                        <a:rPr lang="en-US" sz="1100" dirty="0"/>
                        <a:t>Two bioprinting methods tested: direct extrusion onto a petri dish &amp; extrusion into the gelatin slurry bath (FRESH).</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Parameters are varied to determine the most effective printing conditions.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A CNN model trained on images of printed constructs to classify structures </a:t>
                      </a:r>
                      <a:r>
                        <a:rPr lang="en-GB" sz="1100" dirty="0"/>
                        <a:t>into quality categories (</a:t>
                      </a:r>
                      <a:r>
                        <a:rPr lang="en-GB" sz="1100" kern="1200" dirty="0">
                          <a:solidFill>
                            <a:schemeClr val="dk1"/>
                          </a:solidFill>
                          <a:effectLst/>
                          <a:latin typeface="+mn-lt"/>
                          <a:ea typeface="+mn-ea"/>
                          <a:cs typeface="+mn-cs"/>
                        </a:rPr>
                        <a:t>good, fair, bad</a:t>
                      </a:r>
                      <a:r>
                        <a:rPr lang="en-GB" sz="1100" dirty="0"/>
                        <a:t>).</a:t>
                      </a:r>
                    </a:p>
                  </a:txBody>
                  <a:tcPr/>
                </a:tc>
                <a:tc>
                  <a:txBody>
                    <a:bodyPr/>
                    <a:lstStyle/>
                    <a:p>
                      <a:pPr marL="171450" indent="-171450">
                        <a:buFont typeface="Arial" panose="020B0604020202020204" pitchFamily="34" charset="0"/>
                        <a:buChar char="•"/>
                      </a:pPr>
                      <a:r>
                        <a:rPr lang="en-US" sz="1100" dirty="0"/>
                        <a:t>Optimal composition (4% sodium alginate, 0.3% calcium chloride) provided the best structural fidelity in FRESH bioprinting.</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CNN-based quality control achieved 93.51% classification accuracy.</a:t>
                      </a:r>
                    </a:p>
                    <a:p>
                      <a:pPr marL="171450" indent="-171450">
                        <a:buFont typeface="Arial" panose="020B0604020202020204" pitchFamily="34" charset="0"/>
                        <a:buChar char="•"/>
                      </a:pPr>
                      <a:endParaRPr lang="en-US" sz="1100" dirty="0"/>
                    </a:p>
                    <a:p>
                      <a:pPr marL="0" indent="0">
                        <a:buFont typeface="Arial" panose="020B0604020202020204" pitchFamily="34" charset="0"/>
                        <a:buNone/>
                      </a:pPr>
                      <a:endParaRPr lang="en-GB" sz="1100" dirty="0"/>
                    </a:p>
                  </a:txBody>
                  <a:tcPr/>
                </a:tc>
                <a:extLst>
                  <a:ext uri="{0D108BD9-81ED-4DB2-BD59-A6C34878D82A}">
                    <a16:rowId xmlns:a16="http://schemas.microsoft.com/office/drawing/2014/main" val="2443315244"/>
                  </a:ext>
                </a:extLst>
              </a:tr>
            </a:tbl>
          </a:graphicData>
        </a:graphic>
      </p:graphicFrame>
    </p:spTree>
    <p:extLst>
      <p:ext uri="{BB962C8B-B14F-4D97-AF65-F5344CB8AC3E}">
        <p14:creationId xmlns:p14="http://schemas.microsoft.com/office/powerpoint/2010/main" val="167048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CF3EA7-AD60-C95E-CF40-57DFF389357D}"/>
              </a:ext>
            </a:extLst>
          </p:cNvPr>
          <p:cNvSpPr>
            <a:spLocks noGrp="1"/>
          </p:cNvSpPr>
          <p:nvPr>
            <p:ph type="title"/>
          </p:nvPr>
        </p:nvSpPr>
        <p:spPr>
          <a:xfrm>
            <a:off x="495300" y="685800"/>
            <a:ext cx="8229600" cy="808038"/>
          </a:xfrm>
        </p:spPr>
        <p:txBody>
          <a:bodyPr/>
          <a:lstStyle/>
          <a:p>
            <a:r>
              <a:rPr lang="en-US" sz="2800" dirty="0"/>
              <a:t>Materials and Methods</a:t>
            </a:r>
            <a:br>
              <a:rPr lang="en-US" sz="2400" dirty="0"/>
            </a:br>
            <a:r>
              <a:rPr lang="en-US" sz="1800" b="1" u="sng" dirty="0"/>
              <a:t>Materials </a:t>
            </a:r>
            <a:br>
              <a:rPr lang="en-US" dirty="0"/>
            </a:br>
            <a:endParaRPr lang="en-001" sz="1800" dirty="0"/>
          </a:p>
        </p:txBody>
      </p:sp>
      <p:sp>
        <p:nvSpPr>
          <p:cNvPr id="5" name="TextBox 4">
            <a:extLst>
              <a:ext uri="{FF2B5EF4-FFF2-40B4-BE49-F238E27FC236}">
                <a16:creationId xmlns:a16="http://schemas.microsoft.com/office/drawing/2014/main" id="{318E2220-5924-8E02-2B64-5C7D1CCFF0B2}"/>
              </a:ext>
            </a:extLst>
          </p:cNvPr>
          <p:cNvSpPr txBox="1"/>
          <p:nvPr/>
        </p:nvSpPr>
        <p:spPr>
          <a:xfrm>
            <a:off x="457200" y="1376561"/>
            <a:ext cx="8153400" cy="923330"/>
          </a:xfrm>
          <a:prstGeom prst="rect">
            <a:avLst/>
          </a:prstGeom>
          <a:noFill/>
        </p:spPr>
        <p:txBody>
          <a:bodyPr wrap="square">
            <a:spAutoFit/>
          </a:bodyPr>
          <a:lstStyle/>
          <a:p>
            <a:pPr algn="just"/>
            <a:r>
              <a:rPr lang="en-GB" sz="1800" dirty="0">
                <a:effectLst/>
                <a:latin typeface="Aptos" panose="020B0004020202020204" pitchFamily="34" charset="0"/>
                <a:ea typeface="Times New Roman" panose="02020603050405020304" pitchFamily="18" charset="0"/>
              </a:rPr>
              <a:t>To ensure robust bioprinting outputs, materials were synthesized and selected on literature findings and experimental validation. The chosen bioinks, parameters, and their relevance to this study are summarized below:</a:t>
            </a:r>
            <a:endParaRPr lang="en-001" sz="2000" dirty="0">
              <a:effectLst/>
              <a:latin typeface="Times New Roman" panose="02020603050405020304" pitchFamily="18" charset="0"/>
              <a:ea typeface="Times New Roman" panose="02020603050405020304" pitchFamily="18" charset="0"/>
            </a:endParaRPr>
          </a:p>
        </p:txBody>
      </p:sp>
      <p:graphicFrame>
        <p:nvGraphicFramePr>
          <p:cNvPr id="6" name="Table 5">
            <a:extLst>
              <a:ext uri="{FF2B5EF4-FFF2-40B4-BE49-F238E27FC236}">
                <a16:creationId xmlns:a16="http://schemas.microsoft.com/office/drawing/2014/main" id="{B33E842F-A0A6-7E5E-9009-B35624650EFA}"/>
              </a:ext>
            </a:extLst>
          </p:cNvPr>
          <p:cNvGraphicFramePr>
            <a:graphicFrameLocks noGrp="1"/>
          </p:cNvGraphicFramePr>
          <p:nvPr>
            <p:extLst>
              <p:ext uri="{D42A27DB-BD31-4B8C-83A1-F6EECF244321}">
                <p14:modId xmlns:p14="http://schemas.microsoft.com/office/powerpoint/2010/main" val="608241982"/>
              </p:ext>
            </p:extLst>
          </p:nvPr>
        </p:nvGraphicFramePr>
        <p:xfrm>
          <a:off x="762000" y="2362200"/>
          <a:ext cx="7239000" cy="3844925"/>
        </p:xfrm>
        <a:graphic>
          <a:graphicData uri="http://schemas.openxmlformats.org/drawingml/2006/table">
            <a:tbl>
              <a:tblPr firstRow="1" firstCol="1" bandRow="1">
                <a:tableStyleId>{5C22544A-7EE6-4342-B048-85BDC9FD1C3A}</a:tableStyleId>
              </a:tblPr>
              <a:tblGrid>
                <a:gridCol w="1447800">
                  <a:extLst>
                    <a:ext uri="{9D8B030D-6E8A-4147-A177-3AD203B41FA5}">
                      <a16:colId xmlns:a16="http://schemas.microsoft.com/office/drawing/2014/main" val="263060671"/>
                    </a:ext>
                  </a:extLst>
                </a:gridCol>
                <a:gridCol w="1447800">
                  <a:extLst>
                    <a:ext uri="{9D8B030D-6E8A-4147-A177-3AD203B41FA5}">
                      <a16:colId xmlns:a16="http://schemas.microsoft.com/office/drawing/2014/main" val="840971489"/>
                    </a:ext>
                  </a:extLst>
                </a:gridCol>
                <a:gridCol w="1447800">
                  <a:extLst>
                    <a:ext uri="{9D8B030D-6E8A-4147-A177-3AD203B41FA5}">
                      <a16:colId xmlns:a16="http://schemas.microsoft.com/office/drawing/2014/main" val="168253388"/>
                    </a:ext>
                  </a:extLst>
                </a:gridCol>
                <a:gridCol w="1447800">
                  <a:extLst>
                    <a:ext uri="{9D8B030D-6E8A-4147-A177-3AD203B41FA5}">
                      <a16:colId xmlns:a16="http://schemas.microsoft.com/office/drawing/2014/main" val="1945590983"/>
                    </a:ext>
                  </a:extLst>
                </a:gridCol>
                <a:gridCol w="1447800">
                  <a:extLst>
                    <a:ext uri="{9D8B030D-6E8A-4147-A177-3AD203B41FA5}">
                      <a16:colId xmlns:a16="http://schemas.microsoft.com/office/drawing/2014/main" val="1070563666"/>
                    </a:ext>
                  </a:extLst>
                </a:gridCol>
              </a:tblGrid>
              <a:tr h="230706">
                <a:tc>
                  <a:txBody>
                    <a:bodyPr/>
                    <a:lstStyle/>
                    <a:p>
                      <a:pPr algn="ctr">
                        <a:lnSpc>
                          <a:spcPct val="107000"/>
                        </a:lnSpc>
                        <a:spcAft>
                          <a:spcPts val="800"/>
                        </a:spcAft>
                      </a:pPr>
                      <a:r>
                        <a:rPr lang="en-GB" sz="800" kern="100">
                          <a:effectLst/>
                        </a:rPr>
                        <a:t>Bioink</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gn="ctr">
                        <a:lnSpc>
                          <a:spcPct val="107000"/>
                        </a:lnSpc>
                        <a:spcAft>
                          <a:spcPts val="800"/>
                        </a:spcAft>
                      </a:pPr>
                      <a:r>
                        <a:rPr lang="en-GB" sz="800" kern="100">
                          <a:effectLst/>
                        </a:rPr>
                        <a:t>Components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gn="ctr">
                        <a:lnSpc>
                          <a:spcPct val="107000"/>
                        </a:lnSpc>
                        <a:spcAft>
                          <a:spcPts val="800"/>
                        </a:spcAft>
                      </a:pPr>
                      <a:r>
                        <a:rPr lang="en-GB" sz="800" kern="100">
                          <a:effectLst/>
                        </a:rPr>
                        <a:t>Preparation Details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gn="ctr">
                        <a:lnSpc>
                          <a:spcPct val="107000"/>
                        </a:lnSpc>
                        <a:spcAft>
                          <a:spcPts val="800"/>
                        </a:spcAft>
                      </a:pPr>
                      <a:r>
                        <a:rPr lang="en-GB" sz="800" kern="100">
                          <a:effectLst/>
                        </a:rPr>
                        <a:t>Key Features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gn="ctr">
                        <a:lnSpc>
                          <a:spcPct val="107000"/>
                        </a:lnSpc>
                        <a:spcAft>
                          <a:spcPts val="800"/>
                        </a:spcAft>
                      </a:pPr>
                      <a:r>
                        <a:rPr lang="en-GB" sz="800" kern="100">
                          <a:effectLst/>
                        </a:rPr>
                        <a:t>Reference</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3689975588"/>
                  </a:ext>
                </a:extLst>
              </a:tr>
              <a:tr h="582808">
                <a:tc>
                  <a:txBody>
                    <a:bodyPr/>
                    <a:lstStyle/>
                    <a:p>
                      <a:pPr>
                        <a:lnSpc>
                          <a:spcPct val="107000"/>
                        </a:lnSpc>
                        <a:spcAft>
                          <a:spcPts val="800"/>
                        </a:spcAft>
                      </a:pPr>
                      <a:r>
                        <a:rPr lang="en-GB" sz="800" kern="100" dirty="0">
                          <a:effectLst/>
                        </a:rPr>
                        <a:t>Collagen Type-I + Pluronic</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dirty="0">
                          <a:effectLst/>
                        </a:rPr>
                        <a:t>3 mg/mL, 6 mg/mL Collagen + 40%/60% Pluronic F-127</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Mixed 1:1 v/v; printed at 37°C with thermally controlled nozzles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Enhanced gelation, viscosity tuning for extrusion</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US" sz="800" kern="100">
                          <a:effectLst/>
                        </a:rPr>
                        <a:t>(Moncal, Ozbolat, &amp; Heo, 2019)</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3857251178"/>
                  </a:ext>
                </a:extLst>
              </a:tr>
              <a:tr h="465441">
                <a:tc>
                  <a:txBody>
                    <a:bodyPr/>
                    <a:lstStyle/>
                    <a:p>
                      <a:pPr>
                        <a:lnSpc>
                          <a:spcPct val="107000"/>
                        </a:lnSpc>
                        <a:spcAft>
                          <a:spcPts val="800"/>
                        </a:spcAft>
                      </a:pPr>
                      <a:r>
                        <a:rPr lang="en-GB" sz="800" kern="100" dirty="0">
                          <a:effectLst/>
                        </a:rPr>
                        <a:t>Sodium Alginate + CaCl₂</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dirty="0">
                          <a:effectLst/>
                        </a:rPr>
                        <a:t>4%-10% Alginate + 0.3%-1.0% CaCl₂</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Post-print ionic crosslinking for structural integrity</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High stability, optimized filament resolution</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US" sz="800" kern="100" dirty="0">
                          <a:effectLst/>
                        </a:rPr>
                        <a:t>(Allencherry, Pradeep, Shrivastava, &amp; Özel *, 2022)</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4054432569"/>
                  </a:ext>
                </a:extLst>
              </a:tr>
              <a:tr h="582808">
                <a:tc>
                  <a:txBody>
                    <a:bodyPr/>
                    <a:lstStyle/>
                    <a:p>
                      <a:pPr>
                        <a:lnSpc>
                          <a:spcPct val="107000"/>
                        </a:lnSpc>
                        <a:spcAft>
                          <a:spcPts val="800"/>
                        </a:spcAft>
                      </a:pPr>
                      <a:r>
                        <a:rPr lang="en-GB" sz="800" kern="100">
                          <a:effectLst/>
                        </a:rPr>
                        <a:t>Gelatin/Alginate Bioinks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5%-10% Gelatin + 1% Alginate</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Gelation at 30°C, viscosity-dependent flow for extrusion stability</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Achieves 90%+ cell viability, smooth deposition</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US" sz="800" kern="100">
                          <a:effectLst/>
                        </a:rPr>
                        <a:t>(Ouyang, Yao, Zhao, &amp; Sun, 2016)</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1837958656"/>
                  </a:ext>
                </a:extLst>
              </a:tr>
              <a:tr h="582808">
                <a:tc>
                  <a:txBody>
                    <a:bodyPr/>
                    <a:lstStyle/>
                    <a:p>
                      <a:pPr>
                        <a:lnSpc>
                          <a:spcPct val="107000"/>
                        </a:lnSpc>
                        <a:spcAft>
                          <a:spcPts val="800"/>
                        </a:spcAft>
                      </a:pPr>
                      <a:r>
                        <a:rPr lang="en-GB" sz="800" kern="100">
                          <a:effectLst/>
                        </a:rPr>
                        <a:t>Fibrinogen + Thrombin</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10 mg/mL Fibrinogen + Thrombin (3U/mL)</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Combined for in-situ crosslinking during extrusion</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Promotes structural support and cell growth</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US" sz="800" kern="100">
                          <a:effectLst/>
                        </a:rPr>
                        <a:t>(Bonatti, Vozzi, &amp; Chua, 2022)</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769999562"/>
                  </a:ext>
                </a:extLst>
              </a:tr>
              <a:tr h="700177">
                <a:tc>
                  <a:txBody>
                    <a:bodyPr/>
                    <a:lstStyle/>
                    <a:p>
                      <a:pPr>
                        <a:lnSpc>
                          <a:spcPct val="107000"/>
                        </a:lnSpc>
                        <a:spcAft>
                          <a:spcPts val="800"/>
                        </a:spcAft>
                      </a:pPr>
                      <a:r>
                        <a:rPr lang="en-GB" sz="800" kern="100">
                          <a:effectLst/>
                        </a:rPr>
                        <a:t>Pluronic F-127 Hydrogels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25%-30% Pluronic F-127</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Thermo-reversible behavior; maintained at low temperatures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Facilitates uniform filament widths, stability</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US" sz="800" kern="100">
                          <a:effectLst/>
                        </a:rPr>
                        <a:t>(Fu &amp; Sun, 2021)</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2044316145"/>
                  </a:ext>
                </a:extLst>
              </a:tr>
              <a:tr h="700177">
                <a:tc>
                  <a:txBody>
                    <a:bodyPr/>
                    <a:lstStyle/>
                    <a:p>
                      <a:pPr>
                        <a:lnSpc>
                          <a:spcPct val="107000"/>
                        </a:lnSpc>
                        <a:spcAft>
                          <a:spcPts val="800"/>
                        </a:spcAft>
                      </a:pPr>
                      <a:r>
                        <a:rPr lang="en-GB" sz="800" kern="100">
                          <a:effectLst/>
                        </a:rPr>
                        <a:t>Sodium Alginate (FRESH Technique)</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4%-6% Sodium Alginate + Gelatin Bath</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dirty="0">
                          <a:effectLst/>
                        </a:rPr>
                        <a:t>Embedded bioprinting using </a:t>
                      </a:r>
                      <a:r>
                        <a:rPr lang="en-GB" sz="800" kern="100" dirty="0" err="1">
                          <a:effectLst/>
                        </a:rPr>
                        <a:t>gelatin</a:t>
                      </a:r>
                      <a:r>
                        <a:rPr lang="en-GB" sz="800" kern="100" dirty="0">
                          <a:effectLst/>
                        </a:rPr>
                        <a:t> baths and CaCl₂ crosslinking</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GB" sz="800" kern="100">
                          <a:effectLst/>
                        </a:rPr>
                        <a:t>Improved print fidelity with minimal deformities</a:t>
                      </a:r>
                      <a:endParaRPr lang="en-001" sz="800" kern="10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tc>
                  <a:txBody>
                    <a:bodyPr/>
                    <a:lstStyle/>
                    <a:p>
                      <a:pPr>
                        <a:lnSpc>
                          <a:spcPct val="107000"/>
                        </a:lnSpc>
                        <a:spcAft>
                          <a:spcPts val="800"/>
                        </a:spcAft>
                      </a:pPr>
                      <a:r>
                        <a:rPr lang="en-US" sz="800" kern="100" dirty="0">
                          <a:effectLst/>
                        </a:rPr>
                        <a:t>(Allencherry, Pradeep, Shrivastava, &amp; Özel *, 2022)</a:t>
                      </a:r>
                      <a:endParaRPr lang="en-001"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52910" marR="52910" marT="0" marB="0"/>
                </a:tc>
                <a:extLst>
                  <a:ext uri="{0D108BD9-81ED-4DB2-BD59-A6C34878D82A}">
                    <a16:rowId xmlns:a16="http://schemas.microsoft.com/office/drawing/2014/main" val="3127115847"/>
                  </a:ext>
                </a:extLst>
              </a:tr>
            </a:tbl>
          </a:graphicData>
        </a:graphic>
      </p:graphicFrame>
    </p:spTree>
    <p:extLst>
      <p:ext uri="{BB962C8B-B14F-4D97-AF65-F5344CB8AC3E}">
        <p14:creationId xmlns:p14="http://schemas.microsoft.com/office/powerpoint/2010/main" val="3003559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E248B6-F3EE-923A-9C61-B4795148DD7B}"/>
              </a:ext>
            </a:extLst>
          </p:cNvPr>
          <p:cNvSpPr txBox="1"/>
          <p:nvPr/>
        </p:nvSpPr>
        <p:spPr>
          <a:xfrm>
            <a:off x="381000" y="838200"/>
            <a:ext cx="8534400" cy="646331"/>
          </a:xfrm>
          <a:prstGeom prst="rect">
            <a:avLst/>
          </a:prstGeom>
          <a:noFill/>
        </p:spPr>
        <p:txBody>
          <a:bodyPr wrap="square">
            <a:spAutoFit/>
          </a:bodyPr>
          <a:lstStyle/>
          <a:p>
            <a:pPr algn="just"/>
            <a:r>
              <a:rPr lang="en-GB" sz="1800" dirty="0">
                <a:effectLst/>
                <a:latin typeface="Aptos" panose="020B0004020202020204" pitchFamily="34" charset="0"/>
                <a:ea typeface="Times New Roman" panose="02020603050405020304" pitchFamily="18" charset="0"/>
              </a:rPr>
              <a:t>From the synthesized literature insights and raw data experiments, the following printing parameters were chosen based on their critical influence on print quality.</a:t>
            </a:r>
            <a:endParaRPr lang="en-001" sz="2000" dirty="0">
              <a:effectLst/>
              <a:latin typeface="Times New Roman" panose="02020603050405020304" pitchFamily="18" charset="0"/>
              <a:ea typeface="Times New Roman" panose="02020603050405020304" pitchFamily="18" charset="0"/>
            </a:endParaRPr>
          </a:p>
        </p:txBody>
      </p:sp>
      <p:graphicFrame>
        <p:nvGraphicFramePr>
          <p:cNvPr id="5" name="Table 4">
            <a:extLst>
              <a:ext uri="{FF2B5EF4-FFF2-40B4-BE49-F238E27FC236}">
                <a16:creationId xmlns:a16="http://schemas.microsoft.com/office/drawing/2014/main" id="{973ED9EF-86CA-401B-1961-118D8BC7FB73}"/>
              </a:ext>
            </a:extLst>
          </p:cNvPr>
          <p:cNvGraphicFramePr>
            <a:graphicFrameLocks noGrp="1"/>
          </p:cNvGraphicFramePr>
          <p:nvPr>
            <p:extLst>
              <p:ext uri="{D42A27DB-BD31-4B8C-83A1-F6EECF244321}">
                <p14:modId xmlns:p14="http://schemas.microsoft.com/office/powerpoint/2010/main" val="2588147256"/>
              </p:ext>
            </p:extLst>
          </p:nvPr>
        </p:nvGraphicFramePr>
        <p:xfrm>
          <a:off x="533400" y="2531477"/>
          <a:ext cx="7924800" cy="3335923"/>
        </p:xfrm>
        <a:graphic>
          <a:graphicData uri="http://schemas.openxmlformats.org/drawingml/2006/table">
            <a:tbl>
              <a:tblPr firstRow="1" firstCol="1" bandRow="1">
                <a:tableStyleId>{5C22544A-7EE6-4342-B048-85BDC9FD1C3A}</a:tableStyleId>
              </a:tblPr>
              <a:tblGrid>
                <a:gridCol w="1981200">
                  <a:extLst>
                    <a:ext uri="{9D8B030D-6E8A-4147-A177-3AD203B41FA5}">
                      <a16:colId xmlns:a16="http://schemas.microsoft.com/office/drawing/2014/main" val="1356880104"/>
                    </a:ext>
                  </a:extLst>
                </a:gridCol>
                <a:gridCol w="1981200">
                  <a:extLst>
                    <a:ext uri="{9D8B030D-6E8A-4147-A177-3AD203B41FA5}">
                      <a16:colId xmlns:a16="http://schemas.microsoft.com/office/drawing/2014/main" val="3301126557"/>
                    </a:ext>
                  </a:extLst>
                </a:gridCol>
                <a:gridCol w="1728964">
                  <a:extLst>
                    <a:ext uri="{9D8B030D-6E8A-4147-A177-3AD203B41FA5}">
                      <a16:colId xmlns:a16="http://schemas.microsoft.com/office/drawing/2014/main" val="1964632581"/>
                    </a:ext>
                  </a:extLst>
                </a:gridCol>
                <a:gridCol w="2233436">
                  <a:extLst>
                    <a:ext uri="{9D8B030D-6E8A-4147-A177-3AD203B41FA5}">
                      <a16:colId xmlns:a16="http://schemas.microsoft.com/office/drawing/2014/main" val="2627338774"/>
                    </a:ext>
                  </a:extLst>
                </a:gridCol>
              </a:tblGrid>
              <a:tr h="513219">
                <a:tc>
                  <a:txBody>
                    <a:bodyPr/>
                    <a:lstStyle/>
                    <a:p>
                      <a:r>
                        <a:rPr lang="en-US" sz="1100" kern="100">
                          <a:effectLst/>
                        </a:rPr>
                        <a:t>Parameter</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Range Tested</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Optimized Value</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Validation Reference</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097960428"/>
                  </a:ext>
                </a:extLst>
              </a:tr>
              <a:tr h="513219">
                <a:tc>
                  <a:txBody>
                    <a:bodyPr/>
                    <a:lstStyle/>
                    <a:p>
                      <a:r>
                        <a:rPr lang="en-US" sz="1100" kern="100" dirty="0">
                          <a:effectLst/>
                        </a:rPr>
                        <a:t>Extrusion Pressure</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dirty="0">
                          <a:effectLst/>
                        </a:rPr>
                        <a:t>50-150 kPa</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85 kPa</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(Wenger L. , 2022)</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606946419"/>
                  </a:ext>
                </a:extLst>
              </a:tr>
              <a:tr h="513219">
                <a:tc>
                  <a:txBody>
                    <a:bodyPr/>
                    <a:lstStyle/>
                    <a:p>
                      <a:r>
                        <a:rPr lang="en-US" sz="1100" kern="100">
                          <a:effectLst/>
                        </a:rPr>
                        <a:t>Layer Height</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0.1-0.5 mm</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0.2 mm</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(Ouyang, Yao, Zhao, &amp; Sun, 2016)</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80985545"/>
                  </a:ext>
                </a:extLst>
              </a:tr>
              <a:tr h="513219">
                <a:tc>
                  <a:txBody>
                    <a:bodyPr/>
                    <a:lstStyle/>
                    <a:p>
                      <a:r>
                        <a:rPr lang="en-US" sz="1100" kern="100">
                          <a:effectLst/>
                        </a:rPr>
                        <a:t>Printing Speed</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10-50 mm/s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30 mm/s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(Bonatti, Vozzi, &amp; Chua, 2022)</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7231183"/>
                  </a:ext>
                </a:extLst>
              </a:tr>
              <a:tr h="513219">
                <a:tc>
                  <a:txBody>
                    <a:bodyPr/>
                    <a:lstStyle/>
                    <a:p>
                      <a:r>
                        <a:rPr lang="en-US" sz="1100" kern="100">
                          <a:effectLst/>
                        </a:rPr>
                        <a:t>Nozzle Temperature</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20-50°C</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37°C</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(Moncal, Ozbolat, &amp; Heo, 2019)</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873130786"/>
                  </a:ext>
                </a:extLst>
              </a:tr>
              <a:tr h="769828">
                <a:tc>
                  <a:txBody>
                    <a:bodyPr/>
                    <a:lstStyle/>
                    <a:p>
                      <a:r>
                        <a:rPr lang="en-US" sz="1100" kern="100">
                          <a:effectLst/>
                        </a:rPr>
                        <a:t>Crosslinking Agent</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CaCl₂ (0.1-2%)</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1.0%</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dirty="0">
                          <a:effectLst/>
                        </a:rPr>
                        <a:t>(Allencherry, Pradeep, Shrivastava, &amp; Özel *, 2022)</a:t>
                      </a:r>
                      <a:endParaRPr lang="en-001" sz="1100" kern="100" dirty="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6018837"/>
                  </a:ext>
                </a:extLst>
              </a:tr>
            </a:tbl>
          </a:graphicData>
        </a:graphic>
      </p:graphicFrame>
      <p:sp>
        <p:nvSpPr>
          <p:cNvPr id="6" name="Rectangle 1">
            <a:extLst>
              <a:ext uri="{FF2B5EF4-FFF2-40B4-BE49-F238E27FC236}">
                <a16:creationId xmlns:a16="http://schemas.microsoft.com/office/drawing/2014/main" id="{CED66B87-0652-CC9E-F566-17F317A76F6F}"/>
              </a:ext>
            </a:extLst>
          </p:cNvPr>
          <p:cNvSpPr>
            <a:spLocks noChangeArrowheads="1"/>
          </p:cNvSpPr>
          <p:nvPr/>
        </p:nvSpPr>
        <p:spPr bwMode="auto">
          <a:xfrm>
            <a:off x="381000" y="1600200"/>
            <a:ext cx="7239000" cy="81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001" sz="1100" b="1" i="0" u="none" strike="noStrike" cap="none" normalizeH="0" baseline="0" dirty="0">
                <a:ln>
                  <a:noFill/>
                </a:ln>
                <a:solidFill>
                  <a:schemeClr val="tx1"/>
                </a:solidFill>
                <a:effectLst/>
                <a:latin typeface="Aptos Display" panose="020B0004020202020204" pitchFamily="34" charset="0"/>
                <a:ea typeface="Times New Roman" panose="02020603050405020304" pitchFamily="18" charset="0"/>
              </a:rPr>
              <a:t>Printing Parameters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001" sz="12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Each parameter was iteratively tuned through the machine learning models and experimentally validated. For instance, extrusion pressure at 85 kPa produced minimal defects and consistent resolution, aligning with Wenger et al.'s adaptive flow control findings.</a:t>
            </a:r>
            <a:endParaRPr kumimoji="0" lang="en-GB" altLang="en-001"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4507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5F0EC55-DB0D-E3FA-2154-9D1ECAF79D0E}"/>
              </a:ext>
            </a:extLst>
          </p:cNvPr>
          <p:cNvGraphicFramePr>
            <a:graphicFrameLocks noGrp="1"/>
          </p:cNvGraphicFramePr>
          <p:nvPr>
            <p:extLst>
              <p:ext uri="{D42A27DB-BD31-4B8C-83A1-F6EECF244321}">
                <p14:modId xmlns:p14="http://schemas.microsoft.com/office/powerpoint/2010/main" val="556038124"/>
              </p:ext>
            </p:extLst>
          </p:nvPr>
        </p:nvGraphicFramePr>
        <p:xfrm>
          <a:off x="466725" y="2590800"/>
          <a:ext cx="8229600" cy="1297895"/>
        </p:xfrm>
        <a:graphic>
          <a:graphicData uri="http://schemas.openxmlformats.org/drawingml/2006/table">
            <a:tbl>
              <a:tblPr/>
              <a:tblGrid>
                <a:gridCol w="1028700">
                  <a:extLst>
                    <a:ext uri="{9D8B030D-6E8A-4147-A177-3AD203B41FA5}">
                      <a16:colId xmlns:a16="http://schemas.microsoft.com/office/drawing/2014/main" val="1033458357"/>
                    </a:ext>
                  </a:extLst>
                </a:gridCol>
                <a:gridCol w="1028700">
                  <a:extLst>
                    <a:ext uri="{9D8B030D-6E8A-4147-A177-3AD203B41FA5}">
                      <a16:colId xmlns:a16="http://schemas.microsoft.com/office/drawing/2014/main" val="3236554641"/>
                    </a:ext>
                  </a:extLst>
                </a:gridCol>
                <a:gridCol w="1028700">
                  <a:extLst>
                    <a:ext uri="{9D8B030D-6E8A-4147-A177-3AD203B41FA5}">
                      <a16:colId xmlns:a16="http://schemas.microsoft.com/office/drawing/2014/main" val="3008908862"/>
                    </a:ext>
                  </a:extLst>
                </a:gridCol>
                <a:gridCol w="1028700">
                  <a:extLst>
                    <a:ext uri="{9D8B030D-6E8A-4147-A177-3AD203B41FA5}">
                      <a16:colId xmlns:a16="http://schemas.microsoft.com/office/drawing/2014/main" val="2699113594"/>
                    </a:ext>
                  </a:extLst>
                </a:gridCol>
                <a:gridCol w="1028700">
                  <a:extLst>
                    <a:ext uri="{9D8B030D-6E8A-4147-A177-3AD203B41FA5}">
                      <a16:colId xmlns:a16="http://schemas.microsoft.com/office/drawing/2014/main" val="3097681688"/>
                    </a:ext>
                  </a:extLst>
                </a:gridCol>
                <a:gridCol w="1028700">
                  <a:extLst>
                    <a:ext uri="{9D8B030D-6E8A-4147-A177-3AD203B41FA5}">
                      <a16:colId xmlns:a16="http://schemas.microsoft.com/office/drawing/2014/main" val="592641064"/>
                    </a:ext>
                  </a:extLst>
                </a:gridCol>
                <a:gridCol w="1028700">
                  <a:extLst>
                    <a:ext uri="{9D8B030D-6E8A-4147-A177-3AD203B41FA5}">
                      <a16:colId xmlns:a16="http://schemas.microsoft.com/office/drawing/2014/main" val="2079198420"/>
                    </a:ext>
                  </a:extLst>
                </a:gridCol>
                <a:gridCol w="1028700">
                  <a:extLst>
                    <a:ext uri="{9D8B030D-6E8A-4147-A177-3AD203B41FA5}">
                      <a16:colId xmlns:a16="http://schemas.microsoft.com/office/drawing/2014/main" val="1939845947"/>
                    </a:ext>
                  </a:extLst>
                </a:gridCol>
              </a:tblGrid>
              <a:tr h="195382">
                <a:tc>
                  <a:txBody>
                    <a:bodyPr/>
                    <a:lstStyle/>
                    <a:p>
                      <a:pPr algn="l"/>
                      <a:r>
                        <a:rPr lang="en-US" sz="800">
                          <a:effectLst/>
                        </a:rPr>
                        <a:t>Bioink</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Layer Height (mm)</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Speed (mm/s)</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Pressure (PSI)</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Temperature (°C)</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Needle</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Crosslinking</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Print Quality</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extLst>
                  <a:ext uri="{0D108BD9-81ED-4DB2-BD59-A6C34878D82A}">
                    <a16:rowId xmlns:a16="http://schemas.microsoft.com/office/drawing/2014/main" val="2786040254"/>
                  </a:ext>
                </a:extLst>
              </a:tr>
              <a:tr h="195382">
                <a:tc>
                  <a:txBody>
                    <a:bodyPr/>
                    <a:lstStyle/>
                    <a:p>
                      <a:r>
                        <a:rPr lang="en-US" sz="800" dirty="0">
                          <a:effectLst/>
                        </a:rPr>
                        <a:t>Alginate (2%)</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0.15</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6</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7.5</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25.0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1.0″ straight 30G</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Chemical (CaCl2)</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3.424671</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809482849"/>
                  </a:ext>
                </a:extLst>
              </a:tr>
              <a:tr h="195382">
                <a:tc>
                  <a:txBody>
                    <a:bodyPr/>
                    <a:lstStyle/>
                    <a:p>
                      <a:r>
                        <a:rPr lang="en-US" sz="800">
                          <a:effectLst/>
                        </a:rPr>
                        <a:t>Alginate (5%)</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0.15</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6</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15.0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25.0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1.0″ straight 30G</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Chemical (CaCl2)</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4.861174</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931850856"/>
                  </a:ext>
                </a:extLst>
              </a:tr>
              <a:tr h="195382">
                <a:tc>
                  <a:txBody>
                    <a:bodyPr/>
                    <a:lstStyle/>
                    <a:p>
                      <a:r>
                        <a:rPr lang="en-US" sz="800">
                          <a:effectLst/>
                        </a:rPr>
                        <a:t>Carbohydrate Glass</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0.20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8</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60.0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110.0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Tapered metal 27G</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NaN</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14.564769</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620717534"/>
                  </a:ext>
                </a:extLst>
              </a:tr>
              <a:tr h="195382">
                <a:tc>
                  <a:txBody>
                    <a:bodyPr/>
                    <a:lstStyle/>
                    <a:p>
                      <a:r>
                        <a:rPr lang="en-US" sz="800">
                          <a:effectLst/>
                        </a:rPr>
                        <a:t>Gelatin</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0.30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6</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10.0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25.0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Tapered metal 27G</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NaN</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4.102303</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4192372137"/>
                  </a:ext>
                </a:extLst>
              </a:tr>
              <a:tr h="320985">
                <a:tc>
                  <a:txBody>
                    <a:bodyPr/>
                    <a:lstStyle/>
                    <a:p>
                      <a:r>
                        <a:rPr lang="en-US" sz="800">
                          <a:effectLst/>
                        </a:rPr>
                        <a:t>Gelatin Methacrylate</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0.30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6</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10.0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25.0</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Tapered metal 27G</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Photo (LAP, 410nm)</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dirty="0">
                          <a:effectLst/>
                        </a:rPr>
                        <a:t>3.926585</a:t>
                      </a:r>
                    </a:p>
                  </a:txBody>
                  <a:tcPr marL="34890" marR="34890" marT="34890" marB="3489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840227627"/>
                  </a:ext>
                </a:extLst>
              </a:tr>
            </a:tbl>
          </a:graphicData>
        </a:graphic>
      </p:graphicFrame>
      <p:sp>
        <p:nvSpPr>
          <p:cNvPr id="7" name="Rectangle 1">
            <a:extLst>
              <a:ext uri="{FF2B5EF4-FFF2-40B4-BE49-F238E27FC236}">
                <a16:creationId xmlns:a16="http://schemas.microsoft.com/office/drawing/2014/main" id="{95459C16-7DF9-BDE2-8BA2-5351F0433FB1}"/>
              </a:ext>
            </a:extLst>
          </p:cNvPr>
          <p:cNvSpPr>
            <a:spLocks noChangeArrowheads="1"/>
          </p:cNvSpPr>
          <p:nvPr/>
        </p:nvSpPr>
        <p:spPr bwMode="auto">
          <a:xfrm>
            <a:off x="381000" y="2133600"/>
            <a:ext cx="16914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001" altLang="en-001" sz="900" b="1" i="0" u="none" strike="noStrike" cap="none" normalizeH="0" baseline="0" dirty="0">
              <a:ln>
                <a:noFill/>
              </a:ln>
              <a:solidFill>
                <a:srgbClr val="333333"/>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001" altLang="en-001" sz="9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Sample Preview (Raw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001" altLang="en-001"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13872C91-649C-DB00-4842-3D39A164E35A}"/>
              </a:ext>
            </a:extLst>
          </p:cNvPr>
          <p:cNvGraphicFramePr>
            <a:graphicFrameLocks noGrp="1"/>
          </p:cNvGraphicFramePr>
          <p:nvPr>
            <p:extLst>
              <p:ext uri="{D42A27DB-BD31-4B8C-83A1-F6EECF244321}">
                <p14:modId xmlns:p14="http://schemas.microsoft.com/office/powerpoint/2010/main" val="2972261522"/>
              </p:ext>
            </p:extLst>
          </p:nvPr>
        </p:nvGraphicFramePr>
        <p:xfrm>
          <a:off x="466725" y="4360300"/>
          <a:ext cx="8458209" cy="1143000"/>
        </p:xfrm>
        <a:graphic>
          <a:graphicData uri="http://schemas.openxmlformats.org/drawingml/2006/table">
            <a:tbl>
              <a:tblPr/>
              <a:tblGrid>
                <a:gridCol w="313267">
                  <a:extLst>
                    <a:ext uri="{9D8B030D-6E8A-4147-A177-3AD203B41FA5}">
                      <a16:colId xmlns:a16="http://schemas.microsoft.com/office/drawing/2014/main" val="2597154014"/>
                    </a:ext>
                  </a:extLst>
                </a:gridCol>
                <a:gridCol w="313267">
                  <a:extLst>
                    <a:ext uri="{9D8B030D-6E8A-4147-A177-3AD203B41FA5}">
                      <a16:colId xmlns:a16="http://schemas.microsoft.com/office/drawing/2014/main" val="3412775927"/>
                    </a:ext>
                  </a:extLst>
                </a:gridCol>
                <a:gridCol w="313267">
                  <a:extLst>
                    <a:ext uri="{9D8B030D-6E8A-4147-A177-3AD203B41FA5}">
                      <a16:colId xmlns:a16="http://schemas.microsoft.com/office/drawing/2014/main" val="1717709255"/>
                    </a:ext>
                  </a:extLst>
                </a:gridCol>
                <a:gridCol w="313267">
                  <a:extLst>
                    <a:ext uri="{9D8B030D-6E8A-4147-A177-3AD203B41FA5}">
                      <a16:colId xmlns:a16="http://schemas.microsoft.com/office/drawing/2014/main" val="3854478633"/>
                    </a:ext>
                  </a:extLst>
                </a:gridCol>
                <a:gridCol w="313267">
                  <a:extLst>
                    <a:ext uri="{9D8B030D-6E8A-4147-A177-3AD203B41FA5}">
                      <a16:colId xmlns:a16="http://schemas.microsoft.com/office/drawing/2014/main" val="4230172348"/>
                    </a:ext>
                  </a:extLst>
                </a:gridCol>
                <a:gridCol w="313267">
                  <a:extLst>
                    <a:ext uri="{9D8B030D-6E8A-4147-A177-3AD203B41FA5}">
                      <a16:colId xmlns:a16="http://schemas.microsoft.com/office/drawing/2014/main" val="3029476333"/>
                    </a:ext>
                  </a:extLst>
                </a:gridCol>
                <a:gridCol w="313267">
                  <a:extLst>
                    <a:ext uri="{9D8B030D-6E8A-4147-A177-3AD203B41FA5}">
                      <a16:colId xmlns:a16="http://schemas.microsoft.com/office/drawing/2014/main" val="1341380509"/>
                    </a:ext>
                  </a:extLst>
                </a:gridCol>
                <a:gridCol w="313267">
                  <a:extLst>
                    <a:ext uri="{9D8B030D-6E8A-4147-A177-3AD203B41FA5}">
                      <a16:colId xmlns:a16="http://schemas.microsoft.com/office/drawing/2014/main" val="2184061539"/>
                    </a:ext>
                  </a:extLst>
                </a:gridCol>
                <a:gridCol w="313267">
                  <a:extLst>
                    <a:ext uri="{9D8B030D-6E8A-4147-A177-3AD203B41FA5}">
                      <a16:colId xmlns:a16="http://schemas.microsoft.com/office/drawing/2014/main" val="662457705"/>
                    </a:ext>
                  </a:extLst>
                </a:gridCol>
                <a:gridCol w="313267">
                  <a:extLst>
                    <a:ext uri="{9D8B030D-6E8A-4147-A177-3AD203B41FA5}">
                      <a16:colId xmlns:a16="http://schemas.microsoft.com/office/drawing/2014/main" val="3838204723"/>
                    </a:ext>
                  </a:extLst>
                </a:gridCol>
                <a:gridCol w="313267">
                  <a:extLst>
                    <a:ext uri="{9D8B030D-6E8A-4147-A177-3AD203B41FA5}">
                      <a16:colId xmlns:a16="http://schemas.microsoft.com/office/drawing/2014/main" val="35200168"/>
                    </a:ext>
                  </a:extLst>
                </a:gridCol>
                <a:gridCol w="313267">
                  <a:extLst>
                    <a:ext uri="{9D8B030D-6E8A-4147-A177-3AD203B41FA5}">
                      <a16:colId xmlns:a16="http://schemas.microsoft.com/office/drawing/2014/main" val="3507484675"/>
                    </a:ext>
                  </a:extLst>
                </a:gridCol>
                <a:gridCol w="313267">
                  <a:extLst>
                    <a:ext uri="{9D8B030D-6E8A-4147-A177-3AD203B41FA5}">
                      <a16:colId xmlns:a16="http://schemas.microsoft.com/office/drawing/2014/main" val="835066103"/>
                    </a:ext>
                  </a:extLst>
                </a:gridCol>
                <a:gridCol w="313267">
                  <a:extLst>
                    <a:ext uri="{9D8B030D-6E8A-4147-A177-3AD203B41FA5}">
                      <a16:colId xmlns:a16="http://schemas.microsoft.com/office/drawing/2014/main" val="2452093143"/>
                    </a:ext>
                  </a:extLst>
                </a:gridCol>
                <a:gridCol w="313267">
                  <a:extLst>
                    <a:ext uri="{9D8B030D-6E8A-4147-A177-3AD203B41FA5}">
                      <a16:colId xmlns:a16="http://schemas.microsoft.com/office/drawing/2014/main" val="3742996319"/>
                    </a:ext>
                  </a:extLst>
                </a:gridCol>
                <a:gridCol w="313267">
                  <a:extLst>
                    <a:ext uri="{9D8B030D-6E8A-4147-A177-3AD203B41FA5}">
                      <a16:colId xmlns:a16="http://schemas.microsoft.com/office/drawing/2014/main" val="1813707617"/>
                    </a:ext>
                  </a:extLst>
                </a:gridCol>
                <a:gridCol w="313267">
                  <a:extLst>
                    <a:ext uri="{9D8B030D-6E8A-4147-A177-3AD203B41FA5}">
                      <a16:colId xmlns:a16="http://schemas.microsoft.com/office/drawing/2014/main" val="4143880841"/>
                    </a:ext>
                  </a:extLst>
                </a:gridCol>
                <a:gridCol w="313267">
                  <a:extLst>
                    <a:ext uri="{9D8B030D-6E8A-4147-A177-3AD203B41FA5}">
                      <a16:colId xmlns:a16="http://schemas.microsoft.com/office/drawing/2014/main" val="4178562730"/>
                    </a:ext>
                  </a:extLst>
                </a:gridCol>
                <a:gridCol w="313267">
                  <a:extLst>
                    <a:ext uri="{9D8B030D-6E8A-4147-A177-3AD203B41FA5}">
                      <a16:colId xmlns:a16="http://schemas.microsoft.com/office/drawing/2014/main" val="3983381011"/>
                    </a:ext>
                  </a:extLst>
                </a:gridCol>
                <a:gridCol w="313267">
                  <a:extLst>
                    <a:ext uri="{9D8B030D-6E8A-4147-A177-3AD203B41FA5}">
                      <a16:colId xmlns:a16="http://schemas.microsoft.com/office/drawing/2014/main" val="1337618999"/>
                    </a:ext>
                  </a:extLst>
                </a:gridCol>
                <a:gridCol w="313267">
                  <a:extLst>
                    <a:ext uri="{9D8B030D-6E8A-4147-A177-3AD203B41FA5}">
                      <a16:colId xmlns:a16="http://schemas.microsoft.com/office/drawing/2014/main" val="4217008800"/>
                    </a:ext>
                  </a:extLst>
                </a:gridCol>
                <a:gridCol w="313267">
                  <a:extLst>
                    <a:ext uri="{9D8B030D-6E8A-4147-A177-3AD203B41FA5}">
                      <a16:colId xmlns:a16="http://schemas.microsoft.com/office/drawing/2014/main" val="2993955797"/>
                    </a:ext>
                  </a:extLst>
                </a:gridCol>
                <a:gridCol w="313267">
                  <a:extLst>
                    <a:ext uri="{9D8B030D-6E8A-4147-A177-3AD203B41FA5}">
                      <a16:colId xmlns:a16="http://schemas.microsoft.com/office/drawing/2014/main" val="519701218"/>
                    </a:ext>
                  </a:extLst>
                </a:gridCol>
                <a:gridCol w="313267">
                  <a:extLst>
                    <a:ext uri="{9D8B030D-6E8A-4147-A177-3AD203B41FA5}">
                      <a16:colId xmlns:a16="http://schemas.microsoft.com/office/drawing/2014/main" val="1942497552"/>
                    </a:ext>
                  </a:extLst>
                </a:gridCol>
                <a:gridCol w="313267">
                  <a:extLst>
                    <a:ext uri="{9D8B030D-6E8A-4147-A177-3AD203B41FA5}">
                      <a16:colId xmlns:a16="http://schemas.microsoft.com/office/drawing/2014/main" val="2935266078"/>
                    </a:ext>
                  </a:extLst>
                </a:gridCol>
                <a:gridCol w="313267">
                  <a:extLst>
                    <a:ext uri="{9D8B030D-6E8A-4147-A177-3AD203B41FA5}">
                      <a16:colId xmlns:a16="http://schemas.microsoft.com/office/drawing/2014/main" val="2420686929"/>
                    </a:ext>
                  </a:extLst>
                </a:gridCol>
                <a:gridCol w="313267">
                  <a:extLst>
                    <a:ext uri="{9D8B030D-6E8A-4147-A177-3AD203B41FA5}">
                      <a16:colId xmlns:a16="http://schemas.microsoft.com/office/drawing/2014/main" val="3645486656"/>
                    </a:ext>
                  </a:extLst>
                </a:gridCol>
              </a:tblGrid>
              <a:tr h="422190">
                <a:tc>
                  <a:txBody>
                    <a:bodyPr/>
                    <a:lstStyle/>
                    <a:p>
                      <a:pPr algn="l"/>
                      <a:r>
                        <a:rPr lang="en-US" sz="400">
                          <a:effectLst/>
                        </a:rPr>
                        <a:t>Layer Height (mm)</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dirty="0">
                          <a:effectLst/>
                        </a:rPr>
                        <a:t>Speed (mm/s)</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Pressure (PSI)</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Temperature (°C)</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Print Quality</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Bioink_Alginate (2%)</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Bioink_Alginate (5%)</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Bioink_Carbohydrate Glass</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Bioink_Collagen Lifeink200</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Bioink_Collagen Lifeink200 (with cells)</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Bioink_Gelatin</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Bioink_Gelatin Methacrylate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Bioink_Graphene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Bioink_Hyperelastic Bone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Bioink_Matrigel</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Bioink_PCL</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Bioink_PEGDA</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Bioink_PLGA</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Bioink_Pluronic</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Needle_0.25″ straight 30G</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Needle_1.0″ straight 30G</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Needle_Tapered metal 27G</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Needle_Tapered metal 30G</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Crosslinking_Chemical (CaCl2)</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Crosslinking_N/A</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Crosslinking_Photo (LAP, 410nm)</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400">
                          <a:effectLst/>
                        </a:rPr>
                        <a:t>Crosslinking_Thermal</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extLst>
                  <a:ext uri="{0D108BD9-81ED-4DB2-BD59-A6C34878D82A}">
                    <a16:rowId xmlns:a16="http://schemas.microsoft.com/office/drawing/2014/main" val="3815166012"/>
                  </a:ext>
                </a:extLst>
              </a:tr>
              <a:tr h="144162">
                <a:tc>
                  <a:txBody>
                    <a:bodyPr/>
                    <a:lstStyle/>
                    <a:p>
                      <a:r>
                        <a:rPr lang="en-001" sz="400">
                          <a:effectLst/>
                        </a:rPr>
                        <a:t>-0.922238</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0.053794</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-0.848027</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-0.346200</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-0.882739</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991129021"/>
                  </a:ext>
                </a:extLst>
              </a:tr>
              <a:tr h="144162">
                <a:tc>
                  <a:txBody>
                    <a:bodyPr/>
                    <a:lstStyle/>
                    <a:p>
                      <a:r>
                        <a:rPr lang="en-001" sz="400">
                          <a:effectLst/>
                        </a:rPr>
                        <a:t>-0.922238</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0.053794</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-0.625042</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-0.346200</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-0.658021</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37448329"/>
                  </a:ext>
                </a:extLst>
              </a:tr>
              <a:tr h="144162">
                <a:tc>
                  <a:txBody>
                    <a:bodyPr/>
                    <a:lstStyle/>
                    <a:p>
                      <a:r>
                        <a:rPr lang="en-001" sz="400">
                          <a:effectLst/>
                        </a:rPr>
                        <a:t>-0.062743</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0.844889</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0.712868</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2.046822</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0.859950</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472466031"/>
                  </a:ext>
                </a:extLst>
              </a:tr>
              <a:tr h="144162">
                <a:tc>
                  <a:txBody>
                    <a:bodyPr/>
                    <a:lstStyle/>
                    <a:p>
                      <a:r>
                        <a:rPr lang="en-001" sz="400">
                          <a:effectLst/>
                        </a:rPr>
                        <a:t>1.656247</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0.053794</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-0.773699</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-0.346200</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-0.776734</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712250510"/>
                  </a:ext>
                </a:extLst>
              </a:tr>
              <a:tr h="144162">
                <a:tc>
                  <a:txBody>
                    <a:bodyPr/>
                    <a:lstStyle/>
                    <a:p>
                      <a:r>
                        <a:rPr lang="en-001" sz="400">
                          <a:effectLst/>
                        </a:rPr>
                        <a:t>1.656247</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0.053794</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-0.773699</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-0.346200</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400">
                          <a:effectLst/>
                        </a:rPr>
                        <a:t>-0.804223</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a:effectLst/>
                        </a:rPr>
                        <a:t>True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400" dirty="0">
                          <a:effectLst/>
                        </a:rPr>
                        <a:t>False</a:t>
                      </a:r>
                    </a:p>
                  </a:txBody>
                  <a:tcPr marL="18207" marR="18207" marT="18207" marB="18207"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69530755"/>
                  </a:ext>
                </a:extLst>
              </a:tr>
            </a:tbl>
          </a:graphicData>
        </a:graphic>
      </p:graphicFrame>
      <p:sp>
        <p:nvSpPr>
          <p:cNvPr id="12" name="TextBox 11">
            <a:extLst>
              <a:ext uri="{FF2B5EF4-FFF2-40B4-BE49-F238E27FC236}">
                <a16:creationId xmlns:a16="http://schemas.microsoft.com/office/drawing/2014/main" id="{33F8DAD9-727A-0B7A-CF2D-B36893C1FBCC}"/>
              </a:ext>
            </a:extLst>
          </p:cNvPr>
          <p:cNvSpPr txBox="1"/>
          <p:nvPr/>
        </p:nvSpPr>
        <p:spPr>
          <a:xfrm>
            <a:off x="381000" y="4007581"/>
            <a:ext cx="2234907" cy="246221"/>
          </a:xfrm>
          <a:prstGeom prst="rect">
            <a:avLst/>
          </a:prstGeom>
          <a:noFill/>
        </p:spPr>
        <p:txBody>
          <a:bodyPr wrap="none" rtlCol="0">
            <a:spAutoFit/>
          </a:bodyPr>
          <a:lstStyle/>
          <a:p>
            <a:r>
              <a:rPr lang="en-US" sz="1000" b="1" dirty="0"/>
              <a:t>Sample preview of (cleaned data) </a:t>
            </a:r>
            <a:endParaRPr lang="en-001" sz="1000" b="1" dirty="0"/>
          </a:p>
        </p:txBody>
      </p:sp>
      <p:sp>
        <p:nvSpPr>
          <p:cNvPr id="14" name="TextBox 13">
            <a:extLst>
              <a:ext uri="{FF2B5EF4-FFF2-40B4-BE49-F238E27FC236}">
                <a16:creationId xmlns:a16="http://schemas.microsoft.com/office/drawing/2014/main" id="{A1AE64C9-9D97-CD12-EAFE-C9073FF0BD95}"/>
              </a:ext>
            </a:extLst>
          </p:cNvPr>
          <p:cNvSpPr txBox="1"/>
          <p:nvPr/>
        </p:nvSpPr>
        <p:spPr>
          <a:xfrm>
            <a:off x="314325" y="1354700"/>
            <a:ext cx="8534400" cy="923330"/>
          </a:xfrm>
          <a:prstGeom prst="rect">
            <a:avLst/>
          </a:prstGeom>
          <a:noFill/>
        </p:spPr>
        <p:txBody>
          <a:bodyPr wrap="square">
            <a:spAutoFit/>
          </a:bodyPr>
          <a:lstStyle/>
          <a:p>
            <a:pPr algn="just"/>
            <a:r>
              <a:rPr lang="en-GB" sz="1800" dirty="0">
                <a:effectLst/>
                <a:latin typeface="Aptos" panose="020B0004020202020204" pitchFamily="34" charset="0"/>
                <a:ea typeface="Times New Roman" panose="02020603050405020304" pitchFamily="18" charset="0"/>
              </a:rPr>
              <a:t>To ensure robust bioprinting outputs, materials were synthesized and selected based on literature findings and experimental validation. The chosen bioinks, parameters, and their relevance to this study are summarized below:</a:t>
            </a:r>
            <a:endParaRPr lang="en-001" sz="2000" dirty="0">
              <a:effectLst/>
              <a:latin typeface="Times New Roman" panose="02020603050405020304" pitchFamily="18" charset="0"/>
              <a:ea typeface="Times New Roman" panose="02020603050405020304" pitchFamily="18" charset="0"/>
            </a:endParaRPr>
          </a:p>
        </p:txBody>
      </p:sp>
      <p:sp>
        <p:nvSpPr>
          <p:cNvPr id="16" name="Title 15">
            <a:extLst>
              <a:ext uri="{FF2B5EF4-FFF2-40B4-BE49-F238E27FC236}">
                <a16:creationId xmlns:a16="http://schemas.microsoft.com/office/drawing/2014/main" id="{C46F4421-DCAD-1851-1F21-95B37B19C7B8}"/>
              </a:ext>
            </a:extLst>
          </p:cNvPr>
          <p:cNvSpPr>
            <a:spLocks noGrp="1"/>
          </p:cNvSpPr>
          <p:nvPr>
            <p:ph type="title"/>
          </p:nvPr>
        </p:nvSpPr>
        <p:spPr>
          <a:xfrm>
            <a:off x="333375" y="617991"/>
            <a:ext cx="8229600" cy="808038"/>
          </a:xfrm>
        </p:spPr>
        <p:txBody>
          <a:bodyPr/>
          <a:lstStyle/>
          <a:p>
            <a:r>
              <a:rPr lang="en-US" dirty="0"/>
              <a:t>Data preview </a:t>
            </a:r>
            <a:endParaRPr lang="en-001" dirty="0"/>
          </a:p>
        </p:txBody>
      </p:sp>
    </p:spTree>
    <p:extLst>
      <p:ext uri="{BB962C8B-B14F-4D97-AF65-F5344CB8AC3E}">
        <p14:creationId xmlns:p14="http://schemas.microsoft.com/office/powerpoint/2010/main" val="2064869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5C9A-86FA-D838-369F-866788C5E259}"/>
              </a:ext>
            </a:extLst>
          </p:cNvPr>
          <p:cNvSpPr>
            <a:spLocks noGrp="1"/>
          </p:cNvSpPr>
          <p:nvPr>
            <p:ph type="title"/>
          </p:nvPr>
        </p:nvSpPr>
        <p:spPr>
          <a:xfrm>
            <a:off x="228600" y="762000"/>
            <a:ext cx="8229600" cy="808038"/>
          </a:xfrm>
        </p:spPr>
        <p:txBody>
          <a:bodyPr/>
          <a:lstStyle/>
          <a:p>
            <a:r>
              <a:rPr lang="en-US" dirty="0"/>
              <a:t>Data description </a:t>
            </a:r>
            <a:endParaRPr lang="en-001" dirty="0"/>
          </a:p>
        </p:txBody>
      </p:sp>
      <p:graphicFrame>
        <p:nvGraphicFramePr>
          <p:cNvPr id="5" name="Table 4">
            <a:extLst>
              <a:ext uri="{FF2B5EF4-FFF2-40B4-BE49-F238E27FC236}">
                <a16:creationId xmlns:a16="http://schemas.microsoft.com/office/drawing/2014/main" id="{7AC19862-A834-4D55-9AC4-4436AD5011E7}"/>
              </a:ext>
            </a:extLst>
          </p:cNvPr>
          <p:cNvGraphicFramePr>
            <a:graphicFrameLocks noGrp="1"/>
          </p:cNvGraphicFramePr>
          <p:nvPr>
            <p:extLst>
              <p:ext uri="{D42A27DB-BD31-4B8C-83A1-F6EECF244321}">
                <p14:modId xmlns:p14="http://schemas.microsoft.com/office/powerpoint/2010/main" val="2360623879"/>
              </p:ext>
            </p:extLst>
          </p:nvPr>
        </p:nvGraphicFramePr>
        <p:xfrm>
          <a:off x="428625" y="1865313"/>
          <a:ext cx="8229600" cy="2406638"/>
        </p:xfrm>
        <a:graphic>
          <a:graphicData uri="http://schemas.openxmlformats.org/drawingml/2006/table">
            <a:tbl>
              <a:tblPr/>
              <a:tblGrid>
                <a:gridCol w="1645920">
                  <a:extLst>
                    <a:ext uri="{9D8B030D-6E8A-4147-A177-3AD203B41FA5}">
                      <a16:colId xmlns:a16="http://schemas.microsoft.com/office/drawing/2014/main" val="4110104095"/>
                    </a:ext>
                  </a:extLst>
                </a:gridCol>
                <a:gridCol w="1645920">
                  <a:extLst>
                    <a:ext uri="{9D8B030D-6E8A-4147-A177-3AD203B41FA5}">
                      <a16:colId xmlns:a16="http://schemas.microsoft.com/office/drawing/2014/main" val="3867300512"/>
                    </a:ext>
                  </a:extLst>
                </a:gridCol>
                <a:gridCol w="1645920">
                  <a:extLst>
                    <a:ext uri="{9D8B030D-6E8A-4147-A177-3AD203B41FA5}">
                      <a16:colId xmlns:a16="http://schemas.microsoft.com/office/drawing/2014/main" val="178055917"/>
                    </a:ext>
                  </a:extLst>
                </a:gridCol>
                <a:gridCol w="1645920">
                  <a:extLst>
                    <a:ext uri="{9D8B030D-6E8A-4147-A177-3AD203B41FA5}">
                      <a16:colId xmlns:a16="http://schemas.microsoft.com/office/drawing/2014/main" val="2045172432"/>
                    </a:ext>
                  </a:extLst>
                </a:gridCol>
                <a:gridCol w="1645920">
                  <a:extLst>
                    <a:ext uri="{9D8B030D-6E8A-4147-A177-3AD203B41FA5}">
                      <a16:colId xmlns:a16="http://schemas.microsoft.com/office/drawing/2014/main" val="4105885283"/>
                    </a:ext>
                  </a:extLst>
                </a:gridCol>
              </a:tblGrid>
              <a:tr h="193638">
                <a:tc>
                  <a:txBody>
                    <a:bodyPr/>
                    <a:lstStyle/>
                    <a:p>
                      <a:pPr algn="l"/>
                      <a:r>
                        <a:rPr lang="en-US" sz="800">
                          <a:effectLst/>
                        </a:rPr>
                        <a:t>Column</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Description</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Sample Values</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Unique Values</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tc>
                  <a:txBody>
                    <a:bodyPr/>
                    <a:lstStyle/>
                    <a:p>
                      <a:pPr algn="l"/>
                      <a:r>
                        <a:rPr lang="en-US" sz="800">
                          <a:effectLst/>
                        </a:rPr>
                        <a:t>Data Type</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4F4F4"/>
                    </a:solidFill>
                  </a:tcPr>
                </a:tc>
                <a:extLst>
                  <a:ext uri="{0D108BD9-81ED-4DB2-BD59-A6C34878D82A}">
                    <a16:rowId xmlns:a16="http://schemas.microsoft.com/office/drawing/2014/main" val="1842991949"/>
                  </a:ext>
                </a:extLst>
              </a:tr>
              <a:tr h="442600">
                <a:tc>
                  <a:txBody>
                    <a:bodyPr/>
                    <a:lstStyle/>
                    <a:p>
                      <a:r>
                        <a:rPr lang="en-US" sz="800">
                          <a:effectLst/>
                        </a:rPr>
                        <a:t>Bioink</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Type of bioink used, including natural polymers like alginate and synthetic compounds.</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it-IT" sz="800">
                          <a:effectLst/>
                        </a:rPr>
                        <a:t>Alginate (2%), Alginate (5%), Carbohydrate Gel, Collagen</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14</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Categorical</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114418382"/>
                  </a:ext>
                </a:extLst>
              </a:tr>
              <a:tr h="442600">
                <a:tc>
                  <a:txBody>
                    <a:bodyPr/>
                    <a:lstStyle/>
                    <a:p>
                      <a:r>
                        <a:rPr lang="en-US" sz="800">
                          <a:effectLst/>
                        </a:rPr>
                        <a:t>Layer Height (mm)</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Thickness of each printed layer, impacting resolution and structural stability.</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0.15, 0.2, 0.3, 0.1</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4</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Float</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3853206592"/>
                  </a:ext>
                </a:extLst>
              </a:tr>
              <a:tr h="442600">
                <a:tc>
                  <a:txBody>
                    <a:bodyPr/>
                    <a:lstStyle/>
                    <a:p>
                      <a:r>
                        <a:rPr lang="en-US" sz="800">
                          <a:effectLst/>
                        </a:rPr>
                        <a:t>Speed (mm/s)</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Printing speed of the nozzle, affecting deposition rate and resolution.</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6, 8, 10, 1, 4</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5</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Integer</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2345165756"/>
                  </a:ext>
                </a:extLst>
              </a:tr>
              <a:tr h="442600">
                <a:tc>
                  <a:txBody>
                    <a:bodyPr/>
                    <a:lstStyle/>
                    <a:p>
                      <a:r>
                        <a:rPr lang="en-US" sz="800">
                          <a:effectLst/>
                        </a:rPr>
                        <a:t>Pressure (PSI)</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Extrusion pressure applied during printing, influencing flow consistency.</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7.5, 15.0, 60.0, 10.0, 30.0</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10</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Float</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1035567266"/>
                  </a:ext>
                </a:extLst>
              </a:tr>
              <a:tr h="442600">
                <a:tc>
                  <a:txBody>
                    <a:bodyPr/>
                    <a:lstStyle/>
                    <a:p>
                      <a:r>
                        <a:rPr lang="en-US" sz="800">
                          <a:effectLst/>
                        </a:rPr>
                        <a:t>Temperature (°C)</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a:effectLst/>
                        </a:rPr>
                        <a:t>Nozzle temperature during printing, critical for maintaining bioink viscosity and cell viability.</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25.0, 110.0, 4.0, 100.0</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001" sz="800">
                          <a:effectLst/>
                        </a:rPr>
                        <a:t>4</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r>
                        <a:rPr lang="en-US" sz="800" dirty="0">
                          <a:effectLst/>
                        </a:rPr>
                        <a:t>Float</a:t>
                      </a:r>
                    </a:p>
                  </a:txBody>
                  <a:tcPr marL="34578" marR="34578" marT="34578" marB="34578"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extLst>
                  <a:ext uri="{0D108BD9-81ED-4DB2-BD59-A6C34878D82A}">
                    <a16:rowId xmlns:a16="http://schemas.microsoft.com/office/drawing/2014/main" val="4165498411"/>
                  </a:ext>
                </a:extLst>
              </a:tr>
            </a:tbl>
          </a:graphicData>
        </a:graphic>
      </p:graphicFrame>
      <p:sp>
        <p:nvSpPr>
          <p:cNvPr id="6" name="Rectangle 2">
            <a:extLst>
              <a:ext uri="{FF2B5EF4-FFF2-40B4-BE49-F238E27FC236}">
                <a16:creationId xmlns:a16="http://schemas.microsoft.com/office/drawing/2014/main" id="{0D70696C-DA0A-C89A-405D-6A974D133BB6}"/>
              </a:ext>
            </a:extLst>
          </p:cNvPr>
          <p:cNvSpPr>
            <a:spLocks noChangeArrowheads="1"/>
          </p:cNvSpPr>
          <p:nvPr/>
        </p:nvSpPr>
        <p:spPr bwMode="auto">
          <a:xfrm>
            <a:off x="304800" y="14176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001" altLang="en-001" sz="1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Dataset Column Summary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001" altLang="en-001"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46D78D0-9BCA-0BAC-B0D0-DBBF86D74054}"/>
              </a:ext>
            </a:extLst>
          </p:cNvPr>
          <p:cNvSpPr txBox="1"/>
          <p:nvPr/>
        </p:nvSpPr>
        <p:spPr>
          <a:xfrm>
            <a:off x="304800" y="4465710"/>
            <a:ext cx="5791200" cy="253916"/>
          </a:xfrm>
          <a:prstGeom prst="rect">
            <a:avLst/>
          </a:prstGeom>
          <a:noFill/>
        </p:spPr>
        <p:txBody>
          <a:bodyPr wrap="square" rtlCol="0">
            <a:spAutoFit/>
          </a:bodyPr>
          <a:lstStyle/>
          <a:p>
            <a:r>
              <a:rPr lang="en-US" sz="1050" dirty="0"/>
              <a:t>Crosslinking agent cacl2</a:t>
            </a:r>
            <a:endParaRPr lang="en-001" sz="1050" dirty="0"/>
          </a:p>
        </p:txBody>
      </p:sp>
    </p:spTree>
    <p:extLst>
      <p:ext uri="{BB962C8B-B14F-4D97-AF65-F5344CB8AC3E}">
        <p14:creationId xmlns:p14="http://schemas.microsoft.com/office/powerpoint/2010/main" val="2995051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12EFC-87CE-2D0B-A601-4873BB5590B6}"/>
              </a:ext>
            </a:extLst>
          </p:cNvPr>
          <p:cNvSpPr>
            <a:spLocks noGrp="1"/>
          </p:cNvSpPr>
          <p:nvPr>
            <p:ph type="title"/>
          </p:nvPr>
        </p:nvSpPr>
        <p:spPr>
          <a:xfrm>
            <a:off x="457200" y="577130"/>
            <a:ext cx="8229600" cy="808038"/>
          </a:xfrm>
        </p:spPr>
        <p:txBody>
          <a:bodyPr/>
          <a:lstStyle/>
          <a:p>
            <a:r>
              <a:rPr lang="en-GB" sz="1800" b="1" u="sng" dirty="0">
                <a:effectLst/>
                <a:latin typeface="Aptos" panose="020B0004020202020204" pitchFamily="34" charset="0"/>
                <a:ea typeface="Times New Roman" panose="02020603050405020304" pitchFamily="18" charset="0"/>
                <a:cs typeface="Times New Roman" panose="02020603050405020304" pitchFamily="18" charset="0"/>
              </a:rPr>
              <a:t>Methods</a:t>
            </a:r>
            <a:endParaRPr lang="en-001" b="1" u="sng" dirty="0"/>
          </a:p>
        </p:txBody>
      </p:sp>
      <p:sp>
        <p:nvSpPr>
          <p:cNvPr id="4" name="TextBox 3">
            <a:extLst>
              <a:ext uri="{FF2B5EF4-FFF2-40B4-BE49-F238E27FC236}">
                <a16:creationId xmlns:a16="http://schemas.microsoft.com/office/drawing/2014/main" id="{05C3BF8B-4CA7-2F89-0B5C-77E58B3E5079}"/>
              </a:ext>
            </a:extLst>
          </p:cNvPr>
          <p:cNvSpPr txBox="1"/>
          <p:nvPr/>
        </p:nvSpPr>
        <p:spPr>
          <a:xfrm>
            <a:off x="457200" y="1143001"/>
            <a:ext cx="8534400" cy="1267655"/>
          </a:xfrm>
          <a:prstGeom prst="rect">
            <a:avLst/>
          </a:prstGeom>
          <a:noFill/>
        </p:spPr>
        <p:txBody>
          <a:bodyPr wrap="square">
            <a:spAutoFit/>
          </a:bodyPr>
          <a:lstStyle/>
          <a:p>
            <a:pPr algn="just">
              <a:lnSpc>
                <a:spcPct val="107000"/>
              </a:lnSpc>
              <a:spcAft>
                <a:spcPts val="800"/>
              </a:spcAft>
            </a:pP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This section details the complete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machine learning pipeline</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developed for optimizing 3D bioprinting parameters, including data preparation, model development, and detailed architecture of the neural network. Additionally, similar methods used in previous research are referenced for context.</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129AFA2-D769-208E-464C-18CDBAD20E18}"/>
              </a:ext>
            </a:extLst>
          </p:cNvPr>
          <p:cNvSpPr txBox="1"/>
          <p:nvPr/>
        </p:nvSpPr>
        <p:spPr>
          <a:xfrm>
            <a:off x="457200" y="2429706"/>
            <a:ext cx="8153400" cy="3545779"/>
          </a:xfrm>
          <a:prstGeom prst="rect">
            <a:avLst/>
          </a:prstGeom>
          <a:noFill/>
        </p:spPr>
        <p:txBody>
          <a:bodyPr wrap="square">
            <a:spAutoFit/>
          </a:bodyPr>
          <a:lstStyle/>
          <a:p>
            <a:pPr algn="just">
              <a:lnSpc>
                <a:spcPct val="107000"/>
              </a:lnSpc>
              <a:spcBef>
                <a:spcPts val="800"/>
              </a:spcBef>
              <a:spcAft>
                <a:spcPts val="400"/>
              </a:spcAft>
            </a:pPr>
            <a:r>
              <a:rPr lang="en-GB" sz="16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Overview of Methodology</a:t>
            </a:r>
            <a:endParaRPr lang="en-001" sz="16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The entire approach was structured in the following stages:</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a:t>
            </a: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Data Preparation</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mj-lt"/>
              <a:buAutoNum type="arabicPeriod"/>
              <a:tabLst>
                <a:tab pos="457200" algn="l"/>
              </a:tabLst>
            </a:pP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Experimental datasets were collected and </a:t>
            </a:r>
            <a:r>
              <a:rPr lang="en-GB" sz="1600" kern="0" dirty="0" err="1">
                <a:effectLst/>
                <a:latin typeface="Aptos" panose="020B0004020202020204" pitchFamily="34" charset="0"/>
                <a:ea typeface="Times New Roman" panose="02020603050405020304" pitchFamily="18" charset="0"/>
                <a:cs typeface="Times New Roman" panose="02020603050405020304" pitchFamily="18" charset="0"/>
              </a:rPr>
              <a:t>preprocessed</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to include relevant parameters: </a:t>
            </a: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extrusion pressure</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a:t>
            </a: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layer height</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a:t>
            </a: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printing speed</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a:t>
            </a: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nozzle temperature</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and bioink composition.</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mj-lt"/>
              <a:buAutoNum type="arabicPeriod"/>
              <a:tabLst>
                <a:tab pos="457200" algn="l"/>
              </a:tabLst>
            </a:pP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Missing values were imputed using mean-based imputation for numerical features and mode-based imputation for categorical features.</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mj-lt"/>
              <a:buAutoNum type="arabicPeriod"/>
              <a:tabLst>
                <a:tab pos="457200" algn="l"/>
              </a:tabLst>
            </a:pP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Outliers were filtered using the </a:t>
            </a:r>
            <a:r>
              <a:rPr lang="en-GB" sz="1600" b="1" kern="0" dirty="0">
                <a:effectLst/>
                <a:latin typeface="Aptos" panose="020B0004020202020204" pitchFamily="34" charset="0"/>
                <a:ea typeface="Times New Roman" panose="02020603050405020304" pitchFamily="18" charset="0"/>
                <a:cs typeface="Times New Roman" panose="02020603050405020304" pitchFamily="18" charset="0"/>
              </a:rPr>
              <a:t>Interquartile Range (IQR)</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method to ensure data consistency.</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mj-lt"/>
              <a:buAutoNum type="arabicPeriod"/>
              <a:tabLst>
                <a:tab pos="457200" algn="l"/>
              </a:tabLst>
            </a:pP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Features were standardized using </a:t>
            </a:r>
            <a:r>
              <a:rPr lang="en-GB" sz="1600" b="1" kern="0" dirty="0" err="1">
                <a:effectLst/>
                <a:latin typeface="Aptos" panose="020B0004020202020204" pitchFamily="34" charset="0"/>
                <a:ea typeface="Times New Roman" panose="02020603050405020304" pitchFamily="18" charset="0"/>
                <a:cs typeface="Times New Roman" panose="02020603050405020304" pitchFamily="18" charset="0"/>
              </a:rPr>
              <a:t>StandardScaler</a:t>
            </a:r>
            <a:r>
              <a:rPr lang="en-GB" sz="1600" kern="0" dirty="0">
                <a:effectLst/>
                <a:latin typeface="Aptos" panose="020B0004020202020204" pitchFamily="34" charset="0"/>
                <a:ea typeface="Times New Roman" panose="02020603050405020304" pitchFamily="18" charset="0"/>
                <a:cs typeface="Times New Roman" panose="02020603050405020304" pitchFamily="18" charset="0"/>
              </a:rPr>
              <a:t> to normalize numerical inputs.</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5772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1426A7E-F96A-964D-B71F-41D6A878E749}"/>
              </a:ext>
            </a:extLst>
          </p:cNvPr>
          <p:cNvGraphicFramePr>
            <a:graphicFrameLocks noGrp="1"/>
          </p:cNvGraphicFramePr>
          <p:nvPr>
            <p:ph idx="1"/>
            <p:extLst>
              <p:ext uri="{D42A27DB-BD31-4B8C-83A1-F6EECF244321}">
                <p14:modId xmlns:p14="http://schemas.microsoft.com/office/powerpoint/2010/main" val="3275209307"/>
              </p:ext>
            </p:extLst>
          </p:nvPr>
        </p:nvGraphicFramePr>
        <p:xfrm>
          <a:off x="990600" y="1143000"/>
          <a:ext cx="6858000" cy="4275459"/>
        </p:xfrm>
        <a:graphic>
          <a:graphicData uri="http://schemas.openxmlformats.org/drawingml/2006/table">
            <a:tbl>
              <a:tblPr firstRow="1" firstCol="1" bandRow="1">
                <a:tableStyleId>{5C22544A-7EE6-4342-B048-85BDC9FD1C3A}</a:tableStyleId>
              </a:tblPr>
              <a:tblGrid>
                <a:gridCol w="2597612">
                  <a:extLst>
                    <a:ext uri="{9D8B030D-6E8A-4147-A177-3AD203B41FA5}">
                      <a16:colId xmlns:a16="http://schemas.microsoft.com/office/drawing/2014/main" val="2727717085"/>
                    </a:ext>
                  </a:extLst>
                </a:gridCol>
                <a:gridCol w="2053749">
                  <a:extLst>
                    <a:ext uri="{9D8B030D-6E8A-4147-A177-3AD203B41FA5}">
                      <a16:colId xmlns:a16="http://schemas.microsoft.com/office/drawing/2014/main" val="1213698877"/>
                    </a:ext>
                  </a:extLst>
                </a:gridCol>
                <a:gridCol w="2206639">
                  <a:extLst>
                    <a:ext uri="{9D8B030D-6E8A-4147-A177-3AD203B41FA5}">
                      <a16:colId xmlns:a16="http://schemas.microsoft.com/office/drawing/2014/main" val="990023253"/>
                    </a:ext>
                  </a:extLst>
                </a:gridCol>
              </a:tblGrid>
              <a:tr h="376870">
                <a:tc>
                  <a:txBody>
                    <a:bodyPr/>
                    <a:lstStyle/>
                    <a:p>
                      <a:pPr algn="ctr">
                        <a:lnSpc>
                          <a:spcPct val="150000"/>
                        </a:lnSpc>
                        <a:spcAft>
                          <a:spcPts val="800"/>
                        </a:spcAft>
                      </a:pPr>
                      <a:r>
                        <a:rPr lang="en-GB" sz="1100" kern="100">
                          <a:effectLst/>
                        </a:rPr>
                        <a:t>Contributions</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Balaji Sai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Samuel Sushanth</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9885847"/>
                  </a:ext>
                </a:extLst>
              </a:tr>
              <a:tr h="461330">
                <a:tc>
                  <a:txBody>
                    <a:bodyPr/>
                    <a:lstStyle/>
                    <a:p>
                      <a:pPr algn="ctr">
                        <a:lnSpc>
                          <a:spcPct val="150000"/>
                        </a:lnSpc>
                        <a:spcAft>
                          <a:spcPts val="800"/>
                        </a:spcAft>
                      </a:pPr>
                      <a:r>
                        <a:rPr lang="en-GB" sz="1100" kern="100">
                          <a:effectLst/>
                        </a:rPr>
                        <a:t>Conceptualization</a:t>
                      </a:r>
                      <a:endParaRPr lang="en-001"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060992"/>
                  </a:ext>
                </a:extLst>
              </a:tr>
              <a:tr h="376870">
                <a:tc>
                  <a:txBody>
                    <a:bodyPr/>
                    <a:lstStyle/>
                    <a:p>
                      <a:pPr algn="ctr">
                        <a:lnSpc>
                          <a:spcPct val="150000"/>
                        </a:lnSpc>
                        <a:spcAft>
                          <a:spcPts val="800"/>
                        </a:spcAft>
                      </a:pPr>
                      <a:r>
                        <a:rPr lang="en-GB" sz="1100" kern="100">
                          <a:effectLst/>
                        </a:rPr>
                        <a:t>Data curation</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2204802"/>
                  </a:ext>
                </a:extLst>
              </a:tr>
              <a:tr h="376870">
                <a:tc>
                  <a:txBody>
                    <a:bodyPr/>
                    <a:lstStyle/>
                    <a:p>
                      <a:pPr algn="ctr">
                        <a:lnSpc>
                          <a:spcPct val="150000"/>
                        </a:lnSpc>
                        <a:spcAft>
                          <a:spcPts val="800"/>
                        </a:spcAft>
                      </a:pPr>
                      <a:r>
                        <a:rPr lang="en-GB" sz="1100" kern="100">
                          <a:effectLst/>
                        </a:rPr>
                        <a:t>Formal analysis</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7963331"/>
                  </a:ext>
                </a:extLst>
              </a:tr>
              <a:tr h="376870">
                <a:tc>
                  <a:txBody>
                    <a:bodyPr/>
                    <a:lstStyle/>
                    <a:p>
                      <a:pPr algn="ctr">
                        <a:lnSpc>
                          <a:spcPct val="150000"/>
                        </a:lnSpc>
                        <a:spcAft>
                          <a:spcPts val="800"/>
                        </a:spcAft>
                      </a:pPr>
                      <a:r>
                        <a:rPr lang="en-GB" sz="1100" kern="100">
                          <a:effectLst/>
                        </a:rPr>
                        <a:t>Investigation</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2809027"/>
                  </a:ext>
                </a:extLst>
              </a:tr>
              <a:tr h="376870">
                <a:tc>
                  <a:txBody>
                    <a:bodyPr/>
                    <a:lstStyle/>
                    <a:p>
                      <a:pPr algn="ctr">
                        <a:lnSpc>
                          <a:spcPct val="150000"/>
                        </a:lnSpc>
                        <a:spcAft>
                          <a:spcPts val="800"/>
                        </a:spcAft>
                      </a:pPr>
                      <a:r>
                        <a:rPr lang="en-GB" sz="1100" kern="100">
                          <a:effectLst/>
                        </a:rPr>
                        <a:t>Methodology</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3214543"/>
                  </a:ext>
                </a:extLst>
              </a:tr>
              <a:tr h="376870">
                <a:tc>
                  <a:txBody>
                    <a:bodyPr/>
                    <a:lstStyle/>
                    <a:p>
                      <a:pPr algn="ctr">
                        <a:lnSpc>
                          <a:spcPct val="150000"/>
                        </a:lnSpc>
                        <a:spcAft>
                          <a:spcPts val="800"/>
                        </a:spcAft>
                      </a:pPr>
                      <a:r>
                        <a:rPr lang="en-GB" sz="1100" kern="100">
                          <a:effectLst/>
                        </a:rPr>
                        <a:t>Software</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5103165"/>
                  </a:ext>
                </a:extLst>
              </a:tr>
              <a:tr h="376870">
                <a:tc>
                  <a:txBody>
                    <a:bodyPr/>
                    <a:lstStyle/>
                    <a:p>
                      <a:pPr algn="ctr">
                        <a:lnSpc>
                          <a:spcPct val="150000"/>
                        </a:lnSpc>
                        <a:spcAft>
                          <a:spcPts val="800"/>
                        </a:spcAft>
                      </a:pPr>
                      <a:r>
                        <a:rPr lang="en-GB" sz="1100" kern="100">
                          <a:effectLst/>
                        </a:rPr>
                        <a:t>Visualization</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rPr>
                        <a:t> </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974870"/>
                  </a:ext>
                </a:extLst>
              </a:tr>
              <a:tr h="799169">
                <a:tc>
                  <a:txBody>
                    <a:bodyPr/>
                    <a:lstStyle/>
                    <a:p>
                      <a:pPr algn="ctr">
                        <a:lnSpc>
                          <a:spcPct val="150000"/>
                        </a:lnSpc>
                        <a:spcAft>
                          <a:spcPts val="800"/>
                        </a:spcAft>
                      </a:pPr>
                      <a:r>
                        <a:rPr lang="en-GB" sz="1100" kern="100">
                          <a:effectLst/>
                        </a:rPr>
                        <a:t>Writing—original draft preparation</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2925363"/>
                  </a:ext>
                </a:extLst>
              </a:tr>
              <a:tr h="376870">
                <a:tc>
                  <a:txBody>
                    <a:bodyPr/>
                    <a:lstStyle/>
                    <a:p>
                      <a:pPr algn="ctr">
                        <a:lnSpc>
                          <a:spcPct val="150000"/>
                        </a:lnSpc>
                        <a:spcAft>
                          <a:spcPts val="800"/>
                        </a:spcAft>
                      </a:pPr>
                      <a:r>
                        <a:rPr lang="en-GB" sz="1100" kern="100">
                          <a:effectLst/>
                        </a:rPr>
                        <a:t>Writing—review and editing</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a:effectLst/>
                          <a:sym typeface="Wingdings" panose="05000000000000000000" pitchFamily="2" charset="2"/>
                        </a:rPr>
                        <a:t></a:t>
                      </a:r>
                      <a:endParaRPr lang="en-001"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GB" sz="1100" kern="100" dirty="0">
                          <a:effectLst/>
                          <a:sym typeface="Wingdings" panose="05000000000000000000" pitchFamily="2" charset="2"/>
                        </a:rPr>
                        <a:t></a:t>
                      </a:r>
                      <a:endParaRPr lang="en-001"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3300381"/>
                  </a:ext>
                </a:extLst>
              </a:tr>
            </a:tbl>
          </a:graphicData>
        </a:graphic>
      </p:graphicFrame>
    </p:spTree>
    <p:extLst>
      <p:ext uri="{BB962C8B-B14F-4D97-AF65-F5344CB8AC3E}">
        <p14:creationId xmlns:p14="http://schemas.microsoft.com/office/powerpoint/2010/main" val="178826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ADEFEC-EE2A-C6AF-F8E5-027CE3A9E4F9}"/>
              </a:ext>
            </a:extLst>
          </p:cNvPr>
          <p:cNvSpPr txBox="1"/>
          <p:nvPr/>
        </p:nvSpPr>
        <p:spPr>
          <a:xfrm>
            <a:off x="228600" y="762000"/>
            <a:ext cx="8534400" cy="2435923"/>
          </a:xfrm>
          <a:prstGeom prst="rect">
            <a:avLst/>
          </a:prstGeom>
          <a:noFill/>
        </p:spPr>
        <p:txBody>
          <a:bodyPr wrap="square">
            <a:spAutoFit/>
          </a:bodyPr>
          <a:lstStyle/>
          <a:p>
            <a:pPr algn="just">
              <a:lnSpc>
                <a:spcPct val="107000"/>
              </a:lnSpc>
              <a:spcAft>
                <a:spcPts val="800"/>
              </a:spcAft>
            </a:pPr>
            <a:r>
              <a:rPr lang="en-001" sz="1800" kern="0" dirty="0">
                <a:effectLst/>
                <a:latin typeface="Aptos" panose="020B0004020202020204" pitchFamily="34" charset="0"/>
                <a:ea typeface="Times New Roman" panose="02020603050405020304" pitchFamily="18" charset="0"/>
                <a:cs typeface="Times New Roman" panose="02020603050405020304" pitchFamily="18" charset="0"/>
              </a:rPr>
              <a:t>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Feature Engineering</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Correlation analysis using Pearson's correlation coefficient identified relationships between parameters and print quality.</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Heatmaps and scatterplots revealed that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extrusion pressure</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layer height</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and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print speed</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had the highest impact on print outcomes.</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dirty="0">
                <a:effectLst/>
                <a:latin typeface="Aptos" panose="020B0004020202020204" pitchFamily="34" charset="0"/>
                <a:ea typeface="Times New Roman" panose="02020603050405020304" pitchFamily="18" charset="0"/>
              </a:rPr>
              <a:t>Bioink composition (categorical) was one-hot encoded to include it in the model without loss of information.</a:t>
            </a:r>
            <a:endParaRPr lang="en-001" sz="20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39002E4-7DB5-4BCE-B154-C5B0388D8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971800"/>
            <a:ext cx="4267200" cy="2971800"/>
          </a:xfrm>
          <a:prstGeom prst="rect">
            <a:avLst/>
          </a:prstGeom>
        </p:spPr>
      </p:pic>
    </p:spTree>
    <p:extLst>
      <p:ext uri="{BB962C8B-B14F-4D97-AF65-F5344CB8AC3E}">
        <p14:creationId xmlns:p14="http://schemas.microsoft.com/office/powerpoint/2010/main" val="796420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362A-72D7-28C2-FEAF-4BCC2D4ED78B}"/>
              </a:ext>
            </a:extLst>
          </p:cNvPr>
          <p:cNvSpPr>
            <a:spLocks noGrp="1"/>
          </p:cNvSpPr>
          <p:nvPr>
            <p:ph type="title"/>
          </p:nvPr>
        </p:nvSpPr>
        <p:spPr>
          <a:xfrm>
            <a:off x="123826" y="533400"/>
            <a:ext cx="8229600" cy="808038"/>
          </a:xfrm>
        </p:spPr>
        <p:txBody>
          <a:bodyPr/>
          <a:lstStyle/>
          <a:p>
            <a:r>
              <a:rPr lang="en-US" dirty="0"/>
              <a:t>Models </a:t>
            </a:r>
            <a:endParaRPr lang="en-001" dirty="0"/>
          </a:p>
        </p:txBody>
      </p:sp>
      <p:sp>
        <p:nvSpPr>
          <p:cNvPr id="6" name="TextBox 5">
            <a:extLst>
              <a:ext uri="{FF2B5EF4-FFF2-40B4-BE49-F238E27FC236}">
                <a16:creationId xmlns:a16="http://schemas.microsoft.com/office/drawing/2014/main" id="{A0F39F59-88A3-952C-7DBD-670C2BE11422}"/>
              </a:ext>
            </a:extLst>
          </p:cNvPr>
          <p:cNvSpPr txBox="1"/>
          <p:nvPr/>
        </p:nvSpPr>
        <p:spPr>
          <a:xfrm>
            <a:off x="123826" y="956469"/>
            <a:ext cx="8534399" cy="3970318"/>
          </a:xfrm>
          <a:prstGeom prst="rect">
            <a:avLst/>
          </a:prstGeom>
          <a:noFill/>
        </p:spPr>
        <p:txBody>
          <a:bodyPr wrap="square">
            <a:spAutoFit/>
          </a:bodyPr>
          <a:lstStyle/>
          <a:p>
            <a:pPr algn="just"/>
            <a:r>
              <a:rPr lang="en-GB" sz="1800" dirty="0">
                <a:effectLst/>
                <a:latin typeface="Aptos" panose="020B0004020202020204" pitchFamily="34" charset="0"/>
                <a:ea typeface="Times New Roman" panose="02020603050405020304" pitchFamily="18" charset="0"/>
              </a:rPr>
              <a:t> </a:t>
            </a:r>
            <a:endParaRPr lang="en-001" sz="2000" dirty="0">
              <a:effectLst/>
              <a:latin typeface="Times New Roman" panose="02020603050405020304" pitchFamily="18" charset="0"/>
              <a:ea typeface="Times New Roman" panose="02020603050405020304" pitchFamily="18" charset="0"/>
            </a:endParaRPr>
          </a:p>
          <a:p>
            <a:pPr algn="just"/>
            <a:r>
              <a:rPr lang="en-GB" sz="1800" b="1" dirty="0">
                <a:effectLst/>
                <a:latin typeface="Aptos" panose="020B0004020202020204" pitchFamily="34" charset="0"/>
                <a:ea typeface="Times New Roman" panose="02020603050405020304" pitchFamily="18" charset="0"/>
              </a:rPr>
              <a:t>Model Development</a:t>
            </a:r>
            <a:r>
              <a:rPr lang="en-GB" sz="1800" dirty="0">
                <a:effectLst/>
                <a:latin typeface="Aptos" panose="020B0004020202020204" pitchFamily="34" charset="0"/>
                <a:ea typeface="Times New Roman" panose="02020603050405020304" pitchFamily="18" charset="0"/>
              </a:rPr>
              <a:t>:</a:t>
            </a:r>
            <a:endParaRPr lang="en-001" sz="2000" dirty="0">
              <a:effectLst/>
              <a:latin typeface="Times New Roman" panose="02020603050405020304" pitchFamily="18" charset="0"/>
              <a:ea typeface="Times New Roman" panose="02020603050405020304" pitchFamily="18" charset="0"/>
            </a:endParaRPr>
          </a:p>
          <a:p>
            <a:pPr algn="just"/>
            <a:r>
              <a:rPr lang="en-GB" sz="1800" dirty="0">
                <a:effectLst/>
                <a:latin typeface="Aptos" panose="020B0004020202020204" pitchFamily="34" charset="0"/>
                <a:ea typeface="Times New Roman" panose="02020603050405020304" pitchFamily="18" charset="0"/>
              </a:rPr>
              <a:t>A series of machine learning models were implemented to predict and classify print quality:</a:t>
            </a:r>
            <a:endParaRPr lang="en-001"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Support Vector Machine (SVM): </a:t>
            </a:r>
            <a:r>
              <a:rPr lang="en-GB" sz="1800" dirty="0">
                <a:effectLst/>
                <a:latin typeface="Aptos" panose="020B0004020202020204" pitchFamily="34" charset="0"/>
                <a:ea typeface="Times New Roman" panose="02020603050405020304" pitchFamily="18" charset="0"/>
              </a:rPr>
              <a:t>Utilized for both regression and multi-class classification, tuned using grid search to optimize parameters like kernel type, gamma, and C values.</a:t>
            </a:r>
            <a:endParaRPr lang="en-001"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Random Forest: </a:t>
            </a:r>
            <a:r>
              <a:rPr lang="en-GB" sz="1800" dirty="0">
                <a:effectLst/>
                <a:latin typeface="Aptos" panose="020B0004020202020204" pitchFamily="34" charset="0"/>
                <a:ea typeface="Times New Roman" panose="02020603050405020304" pitchFamily="18" charset="0"/>
              </a:rPr>
              <a:t>Used to rank feature importance, offering insights into which parameters had the greatest impact on print quality outcomes</a:t>
            </a:r>
            <a:r>
              <a:rPr lang="en-GB" sz="1800" b="1" dirty="0">
                <a:effectLst/>
                <a:latin typeface="Aptos" panose="020B0004020202020204" pitchFamily="34" charset="0"/>
                <a:ea typeface="Times New Roman" panose="02020603050405020304" pitchFamily="18" charset="0"/>
              </a:rPr>
              <a:t>.</a:t>
            </a:r>
            <a:endParaRPr lang="en-001"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Gradient Boosting: </a:t>
            </a:r>
            <a:r>
              <a:rPr lang="en-GB" sz="1800" dirty="0">
                <a:effectLst/>
                <a:latin typeface="Aptos" panose="020B0004020202020204" pitchFamily="34" charset="0"/>
                <a:ea typeface="Times New Roman" panose="02020603050405020304" pitchFamily="18" charset="0"/>
              </a:rPr>
              <a:t>Tuned with learning rate adjustment for accurate regression predictions.</a:t>
            </a:r>
            <a:endParaRPr lang="en-001"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Neural Network (NN): </a:t>
            </a:r>
            <a:r>
              <a:rPr lang="en-GB" sz="1800" dirty="0">
                <a:effectLst/>
                <a:latin typeface="Aptos" panose="020B0004020202020204" pitchFamily="34" charset="0"/>
                <a:ea typeface="Times New Roman" panose="02020603050405020304" pitchFamily="18" charset="0"/>
              </a:rPr>
              <a:t>The most advanced model implemented, capable of learning complex nonlinear relationships</a:t>
            </a:r>
            <a:r>
              <a:rPr lang="en-GB" sz="1800" b="1" dirty="0">
                <a:effectLst/>
                <a:latin typeface="Aptos" panose="020B0004020202020204" pitchFamily="34" charset="0"/>
                <a:ea typeface="Times New Roman" panose="02020603050405020304" pitchFamily="18" charset="0"/>
              </a:rPr>
              <a:t>.</a:t>
            </a:r>
            <a:endParaRPr lang="en-001"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SVM</a:t>
            </a:r>
            <a:r>
              <a:rPr lang="en-GB" sz="1800" dirty="0">
                <a:effectLst/>
                <a:latin typeface="Aptos" panose="020B0004020202020204" pitchFamily="34" charset="0"/>
                <a:ea typeface="Times New Roman" panose="02020603050405020304" pitchFamily="18" charset="0"/>
              </a:rPr>
              <a:t> for parameter optimization</a:t>
            </a:r>
            <a:r>
              <a:rPr lang="en-US" sz="1800" dirty="0">
                <a:effectLst/>
                <a:latin typeface="Aptos" panose="020B0004020202020204" pitchFamily="34" charset="0"/>
                <a:ea typeface="Times New Roman" panose="02020603050405020304" pitchFamily="18" charset="0"/>
              </a:rPr>
              <a:t> (Fu &amp; Sun, 2021)</a:t>
            </a:r>
            <a:r>
              <a:rPr lang="en-GB" sz="1800" dirty="0">
                <a:effectLst/>
                <a:latin typeface="Aptos" panose="020B0004020202020204" pitchFamily="34" charset="0"/>
                <a:ea typeface="Times New Roman" panose="02020603050405020304" pitchFamily="18" charset="0"/>
              </a:rPr>
              <a:t>.</a:t>
            </a:r>
            <a:endParaRPr lang="en-001"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6587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63C5D1-7B07-2527-4998-F48751FCC5F0}"/>
              </a:ext>
            </a:extLst>
          </p:cNvPr>
          <p:cNvSpPr txBox="1"/>
          <p:nvPr/>
        </p:nvSpPr>
        <p:spPr>
          <a:xfrm>
            <a:off x="228600" y="838200"/>
            <a:ext cx="8686800" cy="2970044"/>
          </a:xfrm>
          <a:prstGeom prst="rect">
            <a:avLst/>
          </a:prstGeom>
          <a:noFill/>
        </p:spPr>
        <p:txBody>
          <a:bodyPr wrap="square">
            <a:spAutoFit/>
          </a:bodyPr>
          <a:lstStyle/>
          <a:p>
            <a:pPr algn="just"/>
            <a:r>
              <a:rPr lang="en-GB" sz="1100" b="1" dirty="0">
                <a:effectLst/>
                <a:latin typeface="Aptos" panose="020B0004020202020204" pitchFamily="34" charset="0"/>
                <a:ea typeface="Times New Roman" panose="02020603050405020304" pitchFamily="18" charset="0"/>
              </a:rPr>
              <a:t>Support Vector Machine (SVM):</a:t>
            </a:r>
            <a:endParaRPr lang="en-001"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100" dirty="0">
                <a:effectLst/>
                <a:latin typeface="Aptos" panose="020B0004020202020204" pitchFamily="34" charset="0"/>
                <a:ea typeface="Times New Roman" panose="02020603050405020304" pitchFamily="18" charset="0"/>
              </a:rPr>
              <a:t>The SVM model was employed to classify print quality into categories (Good, Bad, Best).</a:t>
            </a:r>
            <a:endParaRPr lang="en-001"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100" dirty="0">
                <a:effectLst/>
                <a:latin typeface="Aptos" panose="020B0004020202020204" pitchFamily="34" charset="0"/>
                <a:ea typeface="Times New Roman" panose="02020603050405020304" pitchFamily="18" charset="0"/>
              </a:rPr>
              <a:t>Hyperparameter tuning using </a:t>
            </a:r>
            <a:r>
              <a:rPr lang="en-GB" sz="1100" b="1" dirty="0">
                <a:effectLst/>
                <a:latin typeface="Aptos" panose="020B0004020202020204" pitchFamily="34" charset="0"/>
                <a:ea typeface="Times New Roman" panose="02020603050405020304" pitchFamily="18" charset="0"/>
              </a:rPr>
              <a:t>grid search</a:t>
            </a:r>
            <a:r>
              <a:rPr lang="en-GB" sz="1100" dirty="0">
                <a:effectLst/>
                <a:latin typeface="Aptos" panose="020B0004020202020204" pitchFamily="34" charset="0"/>
                <a:ea typeface="Times New Roman" panose="02020603050405020304" pitchFamily="18" charset="0"/>
              </a:rPr>
              <a:t> optimized the kernel function (RBF), regularization parameter (C), and gamma value.</a:t>
            </a:r>
            <a:endParaRPr lang="en-001"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100" b="1" dirty="0">
                <a:effectLst/>
                <a:latin typeface="Aptos" panose="020B0004020202020204" pitchFamily="34" charset="0"/>
                <a:ea typeface="Times New Roman" panose="02020603050405020304" pitchFamily="18" charset="0"/>
              </a:rPr>
              <a:t>Outcome</a:t>
            </a:r>
            <a:r>
              <a:rPr lang="en-GB" sz="1100" dirty="0">
                <a:effectLst/>
                <a:latin typeface="Aptos" panose="020B0004020202020204" pitchFamily="34" charset="0"/>
                <a:ea typeface="Times New Roman" panose="02020603050405020304" pitchFamily="18" charset="0"/>
              </a:rPr>
              <a:t>: SVM successfully identified </a:t>
            </a:r>
            <a:r>
              <a:rPr lang="en-GB" sz="1100" b="1" dirty="0">
                <a:effectLst/>
                <a:latin typeface="Aptos" panose="020B0004020202020204" pitchFamily="34" charset="0"/>
                <a:ea typeface="Times New Roman" panose="02020603050405020304" pitchFamily="18" charset="0"/>
              </a:rPr>
              <a:t>extrusion pressure</a:t>
            </a:r>
            <a:r>
              <a:rPr lang="en-GB" sz="1100" dirty="0">
                <a:effectLst/>
                <a:latin typeface="Aptos" panose="020B0004020202020204" pitchFamily="34" charset="0"/>
                <a:ea typeface="Times New Roman" panose="02020603050405020304" pitchFamily="18" charset="0"/>
              </a:rPr>
              <a:t> and </a:t>
            </a:r>
            <a:r>
              <a:rPr lang="en-GB" sz="1100" b="1" dirty="0">
                <a:effectLst/>
                <a:latin typeface="Aptos" panose="020B0004020202020204" pitchFamily="34" charset="0"/>
                <a:ea typeface="Times New Roman" panose="02020603050405020304" pitchFamily="18" charset="0"/>
              </a:rPr>
              <a:t>layer height</a:t>
            </a:r>
            <a:r>
              <a:rPr lang="en-GB" sz="1100" dirty="0">
                <a:effectLst/>
                <a:latin typeface="Aptos" panose="020B0004020202020204" pitchFamily="34" charset="0"/>
                <a:ea typeface="Times New Roman" panose="02020603050405020304" pitchFamily="18" charset="0"/>
              </a:rPr>
              <a:t> as the most critical parameters influencing print quality. It provided an accuracy of </a:t>
            </a:r>
            <a:r>
              <a:rPr lang="en-GB" sz="1100" b="1" dirty="0">
                <a:effectLst/>
                <a:latin typeface="Aptos" panose="020B0004020202020204" pitchFamily="34" charset="0"/>
                <a:ea typeface="Times New Roman" panose="02020603050405020304" pitchFamily="18" charset="0"/>
              </a:rPr>
              <a:t>83.3%</a:t>
            </a:r>
            <a:r>
              <a:rPr lang="en-GB" sz="1100" dirty="0">
                <a:effectLst/>
                <a:latin typeface="Aptos" panose="020B0004020202020204" pitchFamily="34" charset="0"/>
                <a:ea typeface="Times New Roman" panose="02020603050405020304" pitchFamily="18" charset="0"/>
              </a:rPr>
              <a:t> in multi-class classification, validating the importance of fine-tuning these parameters.</a:t>
            </a:r>
            <a:endParaRPr lang="en-001" sz="1200" dirty="0">
              <a:effectLst/>
              <a:latin typeface="Times New Roman" panose="02020603050405020304" pitchFamily="18" charset="0"/>
              <a:ea typeface="Times New Roman" panose="02020603050405020304" pitchFamily="18" charset="0"/>
            </a:endParaRPr>
          </a:p>
          <a:p>
            <a:pPr algn="just"/>
            <a:r>
              <a:rPr lang="en-US" sz="1100" b="1" dirty="0">
                <a:effectLst/>
                <a:latin typeface="Aptos" panose="020B0004020202020204" pitchFamily="34" charset="0"/>
                <a:ea typeface="Times New Roman" panose="02020603050405020304" pitchFamily="18" charset="0"/>
              </a:rPr>
              <a:t> </a:t>
            </a:r>
            <a:endParaRPr lang="en-001" sz="1200" dirty="0">
              <a:effectLst/>
              <a:latin typeface="Times New Roman" panose="02020603050405020304" pitchFamily="18" charset="0"/>
              <a:ea typeface="Times New Roman" panose="02020603050405020304" pitchFamily="18" charset="0"/>
            </a:endParaRPr>
          </a:p>
          <a:p>
            <a:pPr algn="just"/>
            <a:r>
              <a:rPr lang="en-GB" sz="1100" b="1" dirty="0">
                <a:effectLst/>
                <a:latin typeface="Aptos" panose="020B0004020202020204" pitchFamily="34" charset="0"/>
                <a:ea typeface="Times New Roman" panose="02020603050405020304" pitchFamily="18" charset="0"/>
              </a:rPr>
              <a:t>Random Forest:</a:t>
            </a:r>
            <a:endParaRPr lang="en-001"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100" dirty="0">
                <a:effectLst/>
                <a:latin typeface="Aptos" panose="020B0004020202020204" pitchFamily="34" charset="0"/>
                <a:ea typeface="Times New Roman" panose="02020603050405020304" pitchFamily="18" charset="0"/>
              </a:rPr>
              <a:t>Random Forest was implemented for feature importance ranking and predictive </a:t>
            </a:r>
            <a:r>
              <a:rPr lang="en-GB" sz="1100" dirty="0" err="1">
                <a:effectLst/>
                <a:latin typeface="Aptos" panose="020B0004020202020204" pitchFamily="34" charset="0"/>
                <a:ea typeface="Times New Roman" panose="02020603050405020304" pitchFamily="18" charset="0"/>
              </a:rPr>
              <a:t>modeling</a:t>
            </a:r>
            <a:r>
              <a:rPr lang="en-GB" sz="1100" dirty="0">
                <a:effectLst/>
                <a:latin typeface="Aptos" panose="020B0004020202020204" pitchFamily="34" charset="0"/>
                <a:ea typeface="Times New Roman" panose="02020603050405020304" pitchFamily="18" charset="0"/>
              </a:rPr>
              <a:t>.</a:t>
            </a:r>
            <a:endParaRPr lang="en-001"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100" dirty="0">
                <a:effectLst/>
                <a:latin typeface="Aptos" panose="020B0004020202020204" pitchFamily="34" charset="0"/>
                <a:ea typeface="Times New Roman" panose="02020603050405020304" pitchFamily="18" charset="0"/>
              </a:rPr>
              <a:t>The model utilized an ensemble of decision trees with bootstrap sampling, reducing overfitting.</a:t>
            </a:r>
            <a:endParaRPr lang="en-001" sz="1200" dirty="0">
              <a:effectLst/>
              <a:latin typeface="Times New Roman" panose="02020603050405020304" pitchFamily="18" charset="0"/>
              <a:ea typeface="Times New Roman" panose="02020603050405020304" pitchFamily="18" charset="0"/>
            </a:endParaRPr>
          </a:p>
          <a:p>
            <a:pPr marL="457200" algn="just"/>
            <a:r>
              <a:rPr lang="en-US" sz="1100" b="1" dirty="0">
                <a:effectLst/>
                <a:latin typeface="Aptos" panose="020B0004020202020204" pitchFamily="34" charset="0"/>
                <a:ea typeface="Times New Roman" panose="02020603050405020304" pitchFamily="18" charset="0"/>
              </a:rPr>
              <a:t> </a:t>
            </a:r>
            <a:endParaRPr lang="en-001" sz="1200" dirty="0">
              <a:effectLst/>
              <a:latin typeface="Times New Roman" panose="02020603050405020304" pitchFamily="18" charset="0"/>
              <a:ea typeface="Times New Roman" panose="02020603050405020304" pitchFamily="18" charset="0"/>
            </a:endParaRPr>
          </a:p>
          <a:p>
            <a:pPr marL="457200" algn="just"/>
            <a:r>
              <a:rPr lang="en-GB" sz="1100" b="1" dirty="0">
                <a:effectLst/>
                <a:latin typeface="Aptos" panose="020B0004020202020204" pitchFamily="34" charset="0"/>
                <a:ea typeface="Times New Roman" panose="02020603050405020304" pitchFamily="18" charset="0"/>
              </a:rPr>
              <a:t>Outcome</a:t>
            </a:r>
            <a:r>
              <a:rPr lang="en-GB" sz="1100" dirty="0">
                <a:effectLst/>
                <a:latin typeface="Aptos" panose="020B0004020202020204" pitchFamily="34" charset="0"/>
                <a:ea typeface="Times New Roman" panose="02020603050405020304" pitchFamily="18" charset="0"/>
              </a:rPr>
              <a:t>:</a:t>
            </a:r>
            <a:endParaRPr lang="en-001" sz="12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GB" sz="1100" b="1" dirty="0">
                <a:effectLst/>
                <a:latin typeface="Aptos" panose="020B0004020202020204" pitchFamily="34" charset="0"/>
                <a:ea typeface="Times New Roman" panose="02020603050405020304" pitchFamily="18" charset="0"/>
                <a:cs typeface="Times New Roman" panose="02020603050405020304" pitchFamily="18" charset="0"/>
              </a:rPr>
              <a:t>Feature Importance</a:t>
            </a:r>
            <a:r>
              <a:rPr lang="en-GB" sz="1100" dirty="0">
                <a:effectLst/>
                <a:latin typeface="Aptos" panose="020B0004020202020204" pitchFamily="34" charset="0"/>
                <a:ea typeface="Times New Roman" panose="02020603050405020304" pitchFamily="18" charset="0"/>
                <a:cs typeface="Times New Roman" panose="02020603050405020304" pitchFamily="18" charset="0"/>
              </a:rPr>
              <a:t>:</a:t>
            </a:r>
            <a:endParaRPr lang="en-001"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gn="just">
              <a:tabLst>
                <a:tab pos="1371600" algn="l"/>
              </a:tabLst>
            </a:pPr>
            <a:r>
              <a:rPr lang="en-GB" sz="1100" b="1" dirty="0">
                <a:effectLst/>
                <a:latin typeface="Aptos" panose="020B0004020202020204" pitchFamily="34" charset="0"/>
                <a:ea typeface="Times New Roman" panose="02020603050405020304" pitchFamily="18" charset="0"/>
              </a:rPr>
              <a:t>Extrusion Pressure</a:t>
            </a:r>
            <a:r>
              <a:rPr lang="en-GB" sz="1100" dirty="0">
                <a:effectLst/>
                <a:latin typeface="Aptos" panose="020B0004020202020204" pitchFamily="34" charset="0"/>
                <a:ea typeface="Times New Roman" panose="02020603050405020304" pitchFamily="18" charset="0"/>
              </a:rPr>
              <a:t> – 85% importance.</a:t>
            </a:r>
            <a:endParaRPr lang="en-001" sz="1200" dirty="0">
              <a:effectLst/>
              <a:latin typeface="Times New Roman" panose="02020603050405020304" pitchFamily="18" charset="0"/>
              <a:ea typeface="Times New Roman" panose="02020603050405020304" pitchFamily="18" charset="0"/>
            </a:endParaRPr>
          </a:p>
          <a:p>
            <a:pPr marL="1143000" lvl="2" indent="-228600" algn="just">
              <a:tabLst>
                <a:tab pos="1371600" algn="l"/>
              </a:tabLst>
            </a:pPr>
            <a:r>
              <a:rPr lang="en-GB" sz="1100" b="1" dirty="0">
                <a:effectLst/>
                <a:latin typeface="Aptos" panose="020B0004020202020204" pitchFamily="34" charset="0"/>
                <a:ea typeface="Times New Roman" panose="02020603050405020304" pitchFamily="18" charset="0"/>
              </a:rPr>
              <a:t>Layer Height</a:t>
            </a:r>
            <a:r>
              <a:rPr lang="en-GB" sz="1100" dirty="0">
                <a:effectLst/>
                <a:latin typeface="Aptos" panose="020B0004020202020204" pitchFamily="34" charset="0"/>
                <a:ea typeface="Times New Roman" panose="02020603050405020304" pitchFamily="18" charset="0"/>
              </a:rPr>
              <a:t> – 78% importance.</a:t>
            </a:r>
            <a:endParaRPr lang="en-001" sz="1200" dirty="0">
              <a:effectLst/>
              <a:latin typeface="Times New Roman" panose="02020603050405020304" pitchFamily="18" charset="0"/>
              <a:ea typeface="Times New Roman" panose="02020603050405020304" pitchFamily="18" charset="0"/>
            </a:endParaRPr>
          </a:p>
          <a:p>
            <a:pPr marL="1143000" lvl="2" indent="-228600" algn="just">
              <a:tabLst>
                <a:tab pos="1371600" algn="l"/>
              </a:tabLst>
            </a:pPr>
            <a:r>
              <a:rPr lang="en-GB" sz="1100" b="1" dirty="0">
                <a:effectLst/>
                <a:latin typeface="Aptos" panose="020B0004020202020204" pitchFamily="34" charset="0"/>
                <a:ea typeface="Times New Roman" panose="02020603050405020304" pitchFamily="18" charset="0"/>
              </a:rPr>
              <a:t>Printing Speed</a:t>
            </a:r>
            <a:r>
              <a:rPr lang="en-GB" sz="1100" dirty="0">
                <a:effectLst/>
                <a:latin typeface="Aptos" panose="020B0004020202020204" pitchFamily="34" charset="0"/>
                <a:ea typeface="Times New Roman" panose="02020603050405020304" pitchFamily="18" charset="0"/>
              </a:rPr>
              <a:t> – 65% importance.</a:t>
            </a:r>
            <a:endParaRPr lang="en-001" sz="12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GB" sz="1100" dirty="0">
                <a:effectLst/>
                <a:latin typeface="Aptos" panose="020B0004020202020204" pitchFamily="34" charset="0"/>
                <a:ea typeface="Times New Roman" panose="02020603050405020304" pitchFamily="18" charset="0"/>
                <a:cs typeface="Times New Roman" panose="02020603050405020304" pitchFamily="18" charset="0"/>
              </a:rPr>
              <a:t>Random Forest achieved an accuracy of </a:t>
            </a:r>
            <a:r>
              <a:rPr lang="en-GB" sz="1100" b="1" dirty="0">
                <a:effectLst/>
                <a:latin typeface="Aptos" panose="020B0004020202020204" pitchFamily="34" charset="0"/>
                <a:ea typeface="Times New Roman" panose="02020603050405020304" pitchFamily="18" charset="0"/>
                <a:cs typeface="Times New Roman" panose="02020603050405020304" pitchFamily="18" charset="0"/>
              </a:rPr>
              <a:t>92.4%</a:t>
            </a:r>
            <a:r>
              <a:rPr lang="en-GB" sz="1100" dirty="0">
                <a:effectLst/>
                <a:latin typeface="Aptos" panose="020B0004020202020204" pitchFamily="34" charset="0"/>
                <a:ea typeface="Times New Roman" panose="02020603050405020304" pitchFamily="18" charset="0"/>
                <a:cs typeface="Times New Roman" panose="02020603050405020304" pitchFamily="18" charset="0"/>
              </a:rPr>
              <a:t>, outperforming SVM by better handling nonlinear relationships and providing insights into the contribution of each parameter.</a:t>
            </a:r>
            <a:endParaRPr lang="en-001"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26CD6C1-7F3A-6AD0-7B20-E741C8112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3771294"/>
            <a:ext cx="3200400" cy="2387601"/>
          </a:xfrm>
          <a:prstGeom prst="rect">
            <a:avLst/>
          </a:prstGeom>
        </p:spPr>
      </p:pic>
    </p:spTree>
    <p:extLst>
      <p:ext uri="{BB962C8B-B14F-4D97-AF65-F5344CB8AC3E}">
        <p14:creationId xmlns:p14="http://schemas.microsoft.com/office/powerpoint/2010/main" val="3871756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FB3E-7CEC-0362-285A-2FCB48A2F1AA}"/>
              </a:ext>
            </a:extLst>
          </p:cNvPr>
          <p:cNvSpPr>
            <a:spLocks noGrp="1"/>
          </p:cNvSpPr>
          <p:nvPr>
            <p:ph type="title"/>
          </p:nvPr>
        </p:nvSpPr>
        <p:spPr>
          <a:xfrm>
            <a:off x="381000" y="838200"/>
            <a:ext cx="8229600" cy="808038"/>
          </a:xfrm>
        </p:spPr>
        <p:txBody>
          <a:bodyPr/>
          <a:lstStyle/>
          <a:p>
            <a:pPr algn="ctr"/>
            <a:r>
              <a:rPr lang="en-US" b="1" u="sng" dirty="0"/>
              <a:t>Our neural network architecture </a:t>
            </a:r>
            <a:endParaRPr lang="en-001" b="1" u="sng" dirty="0"/>
          </a:p>
        </p:txBody>
      </p:sp>
      <p:pic>
        <p:nvPicPr>
          <p:cNvPr id="5" name="Picture 4">
            <a:extLst>
              <a:ext uri="{FF2B5EF4-FFF2-40B4-BE49-F238E27FC236}">
                <a16:creationId xmlns:a16="http://schemas.microsoft.com/office/drawing/2014/main" id="{95C9ABCD-8DFB-3BE8-60CF-DFB9C00DC7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7619" y="1646238"/>
            <a:ext cx="3916362" cy="3916362"/>
          </a:xfrm>
          <a:prstGeom prst="rect">
            <a:avLst/>
          </a:prstGeom>
        </p:spPr>
      </p:pic>
    </p:spTree>
    <p:extLst>
      <p:ext uri="{BB962C8B-B14F-4D97-AF65-F5344CB8AC3E}">
        <p14:creationId xmlns:p14="http://schemas.microsoft.com/office/powerpoint/2010/main" val="59455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6D60E45-D284-1565-9526-592FFE9FE397}"/>
              </a:ext>
            </a:extLst>
          </p:cNvPr>
          <p:cNvGraphicFramePr>
            <a:graphicFrameLocks noGrp="1"/>
          </p:cNvGraphicFramePr>
          <p:nvPr>
            <p:extLst>
              <p:ext uri="{D42A27DB-BD31-4B8C-83A1-F6EECF244321}">
                <p14:modId xmlns:p14="http://schemas.microsoft.com/office/powerpoint/2010/main" val="2826360757"/>
              </p:ext>
            </p:extLst>
          </p:nvPr>
        </p:nvGraphicFramePr>
        <p:xfrm>
          <a:off x="381000" y="4648200"/>
          <a:ext cx="8143875" cy="1173480"/>
        </p:xfrm>
        <a:graphic>
          <a:graphicData uri="http://schemas.openxmlformats.org/drawingml/2006/table">
            <a:tbl>
              <a:tblPr firstRow="1" firstCol="1" bandRow="1">
                <a:tableStyleId>{5C22544A-7EE6-4342-B048-85BDC9FD1C3A}</a:tableStyleId>
              </a:tblPr>
              <a:tblGrid>
                <a:gridCol w="2714625">
                  <a:extLst>
                    <a:ext uri="{9D8B030D-6E8A-4147-A177-3AD203B41FA5}">
                      <a16:colId xmlns:a16="http://schemas.microsoft.com/office/drawing/2014/main" val="1408551255"/>
                    </a:ext>
                  </a:extLst>
                </a:gridCol>
                <a:gridCol w="2714625">
                  <a:extLst>
                    <a:ext uri="{9D8B030D-6E8A-4147-A177-3AD203B41FA5}">
                      <a16:colId xmlns:a16="http://schemas.microsoft.com/office/drawing/2014/main" val="15218780"/>
                    </a:ext>
                  </a:extLst>
                </a:gridCol>
                <a:gridCol w="2714625">
                  <a:extLst>
                    <a:ext uri="{9D8B030D-6E8A-4147-A177-3AD203B41FA5}">
                      <a16:colId xmlns:a16="http://schemas.microsoft.com/office/drawing/2014/main" val="1886056046"/>
                    </a:ext>
                  </a:extLst>
                </a:gridCol>
              </a:tblGrid>
              <a:tr h="0">
                <a:tc>
                  <a:txBody>
                    <a:bodyPr/>
                    <a:lstStyle/>
                    <a:p>
                      <a:pPr algn="just"/>
                      <a:r>
                        <a:rPr lang="en-US" sz="1100" kern="100" dirty="0">
                          <a:effectLst/>
                        </a:rPr>
                        <a:t>Layer</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Details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Activation Function</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660057076"/>
                  </a:ext>
                </a:extLst>
              </a:tr>
              <a:tr h="0">
                <a:tc>
                  <a:txBody>
                    <a:bodyPr/>
                    <a:lstStyle/>
                    <a:p>
                      <a:pPr algn="just"/>
                      <a:r>
                        <a:rPr lang="en-US" sz="1100" kern="100">
                          <a:effectLst/>
                        </a:rPr>
                        <a:t>Input Layer</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dirty="0">
                          <a:effectLst/>
                        </a:rPr>
                        <a:t>8 Features (Extrusion Pressure, Layer Height, Printing Speed, etc.)</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GB" sz="1100" kern="100" dirty="0" err="1">
                          <a:effectLst/>
                        </a:rPr>
                        <a:t>StandardScaler</a:t>
                      </a:r>
                      <a:endParaRPr lang="en-001" sz="1100" kern="100" dirty="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230631603"/>
                  </a:ext>
                </a:extLst>
              </a:tr>
              <a:tr h="0">
                <a:tc>
                  <a:txBody>
                    <a:bodyPr/>
                    <a:lstStyle/>
                    <a:p>
                      <a:pPr algn="just"/>
                      <a:r>
                        <a:rPr lang="en-US" sz="1100" kern="100" dirty="0">
                          <a:effectLst/>
                        </a:rPr>
                        <a:t>Hidden Layer 1</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128 Neurons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ReLU</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451283221"/>
                  </a:ext>
                </a:extLst>
              </a:tr>
              <a:tr h="0">
                <a:tc>
                  <a:txBody>
                    <a:bodyPr/>
                    <a:lstStyle/>
                    <a:p>
                      <a:pPr algn="just"/>
                      <a:r>
                        <a:rPr lang="en-US" sz="1100" kern="100">
                          <a:effectLst/>
                        </a:rPr>
                        <a:t>Hidden Layer 2</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64 Neurons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ReLU</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97644678"/>
                  </a:ext>
                </a:extLst>
              </a:tr>
              <a:tr h="0">
                <a:tc>
                  <a:txBody>
                    <a:bodyPr/>
                    <a:lstStyle/>
                    <a:p>
                      <a:pPr algn="just"/>
                      <a:r>
                        <a:rPr lang="en-US" sz="1100" kern="100">
                          <a:effectLst/>
                        </a:rPr>
                        <a:t>Hidden Layer 3</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32 Neurons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ReLU</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817266969"/>
                  </a:ext>
                </a:extLst>
              </a:tr>
              <a:tr h="0">
                <a:tc>
                  <a:txBody>
                    <a:bodyPr/>
                    <a:lstStyle/>
                    <a:p>
                      <a:pPr algn="just"/>
                      <a:r>
                        <a:rPr lang="en-US" sz="1100" kern="100">
                          <a:effectLst/>
                        </a:rPr>
                        <a:t>Output Layer</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3 Neurons (Multi-class: Good, Bad, Best)</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dirty="0" err="1">
                          <a:effectLst/>
                        </a:rPr>
                        <a:t>Softmax</a:t>
                      </a:r>
                      <a:endParaRPr lang="en-001" sz="1100" kern="100" dirty="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47425704"/>
                  </a:ext>
                </a:extLst>
              </a:tr>
            </a:tbl>
          </a:graphicData>
        </a:graphic>
      </p:graphicFrame>
      <p:sp>
        <p:nvSpPr>
          <p:cNvPr id="4" name="Rectangle 1">
            <a:extLst>
              <a:ext uri="{FF2B5EF4-FFF2-40B4-BE49-F238E27FC236}">
                <a16:creationId xmlns:a16="http://schemas.microsoft.com/office/drawing/2014/main" id="{E6588775-595C-48D7-B912-1220B1F6E054}"/>
              </a:ext>
            </a:extLst>
          </p:cNvPr>
          <p:cNvSpPr>
            <a:spLocks noChangeArrowheads="1"/>
          </p:cNvSpPr>
          <p:nvPr/>
        </p:nvSpPr>
        <p:spPr bwMode="auto">
          <a:xfrm>
            <a:off x="304800" y="685800"/>
            <a:ext cx="8001000"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Neural Network Architecture</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model consisted of the following layers: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The neural network model was designed to predict print quality based on bioprinting parameters. The architecture included multiple layers to ensure efficient learning of complex relationships between input parameters and output classes.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Input Data → Preprocessing → Feature Engineering → Model Selection </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 Neural Network Training → Performance Evaluation → Prediction</a:t>
            </a:r>
            <a:endParaRPr kumimoji="0" lang="en-GB" altLang="en-001"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Loss Function</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Categorical Cross-Entropy</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Optimizer</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Adam with a learning rate of 0.001</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Training Epochs</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50</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Batch Size</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32</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Metrics</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Accuracy</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The NN model was implemented using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TensorFlow/</a:t>
            </a:r>
            <a:r>
              <a:rPr kumimoji="0" lang="en-GB" altLang="en-001" sz="1100" b="1" i="0" u="none" strike="noStrike" cap="none" normalizeH="0" baseline="0" dirty="0" err="1">
                <a:ln>
                  <a:noFill/>
                </a:ln>
                <a:solidFill>
                  <a:schemeClr val="tx1"/>
                </a:solidFill>
                <a:effectLst/>
                <a:latin typeface="Aptos" panose="020B0004020202020204" pitchFamily="34" charset="0"/>
                <a:ea typeface="Times New Roman" panose="02020603050405020304" pitchFamily="18" charset="0"/>
              </a:rPr>
              <a:t>Keras</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with training data split into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70% training</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20% validation</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and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10% testing</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Hyperparameter tuning included adjustments to batch size, learning rate, and activation functions to achieve convergence.</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The neural network achieved a multi-class accuracy of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90.1%</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demonstrating superior performance in predicting print quality.</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The architecture efficiently captured complex, nonlinear relationships between input parameters and output classes.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Training and Tuning</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Models were evaluated using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accuracy</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precision</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recall</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and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F1-score</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for multi-class classification.</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Neural network training utilized an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adaptive learning rate</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schedule to reduce overfitting, with regularization techniques such as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dropout</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applied at each hidden layer.</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Evaluation</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Models were compared using cross-validation to ensure generalizability.</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Neural Network</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outperformed other models, achieving the highest accuracy and stability on unseen data.</a:t>
            </a:r>
            <a:endParaRPr kumimoji="0" lang="en-GB" altLang="en-001"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8357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AE953C-19DB-F0C8-93F3-573AAEE7B154}"/>
              </a:ext>
            </a:extLst>
          </p:cNvPr>
          <p:cNvSpPr txBox="1"/>
          <p:nvPr/>
        </p:nvSpPr>
        <p:spPr>
          <a:xfrm>
            <a:off x="457200" y="761999"/>
            <a:ext cx="8382000" cy="4632422"/>
          </a:xfrm>
          <a:prstGeom prst="rect">
            <a:avLst/>
          </a:prstGeom>
          <a:noFill/>
        </p:spPr>
        <p:txBody>
          <a:bodyPr wrap="square">
            <a:spAutoFit/>
          </a:bodyPr>
          <a:lstStyle/>
          <a:p>
            <a:pPr algn="just">
              <a:lnSpc>
                <a:spcPct val="107000"/>
              </a:lnSpc>
              <a:spcAft>
                <a:spcPts val="800"/>
              </a:spcAft>
            </a:pPr>
            <a:r>
              <a:rPr lang="en-GB" sz="1800" b="1" kern="100" dirty="0">
                <a:effectLst/>
                <a:latin typeface="Aptos" panose="020B0004020202020204" pitchFamily="34" charset="0"/>
                <a:ea typeface="Aptos" panose="020B0004020202020204" pitchFamily="34" charset="0"/>
                <a:cs typeface="Times New Roman" panose="02020603050405020304" pitchFamily="18" charset="0"/>
              </a:rPr>
              <a:t>Similar Approaches in Literature</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While this study uses a detailed machine learning pipeline, similar methods have been employed to optimize bioprinting parameters:</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SzPts val="1000"/>
              <a:buFont typeface="+mj-lt"/>
              <a:buAutoNum type="arabicPeriod"/>
              <a:tabLst>
                <a:tab pos="457200" algn="l"/>
              </a:tabLst>
            </a:pPr>
            <a:r>
              <a:rPr lang="en-US" sz="1800" b="0" kern="0" dirty="0">
                <a:effectLst/>
                <a:latin typeface="Aptos" panose="020B0004020202020204" pitchFamily="34" charset="0"/>
                <a:ea typeface="Times New Roman" panose="02020603050405020304" pitchFamily="18" charset="0"/>
                <a:cs typeface="Times New Roman" panose="02020603050405020304" pitchFamily="18" charset="0"/>
              </a:rPr>
              <a:t>(Bonatti, </a:t>
            </a:r>
            <a:r>
              <a:rPr lang="en-US" sz="1800" b="0" kern="0" dirty="0" err="1">
                <a:effectLst/>
                <a:latin typeface="Aptos" panose="020B0004020202020204" pitchFamily="34" charset="0"/>
                <a:ea typeface="Times New Roman" panose="02020603050405020304" pitchFamily="18" charset="0"/>
                <a:cs typeface="Times New Roman" panose="02020603050405020304" pitchFamily="18" charset="0"/>
              </a:rPr>
              <a:t>Vozzi</a:t>
            </a:r>
            <a:r>
              <a:rPr lang="en-US" sz="1800" b="0" kern="0" dirty="0">
                <a:effectLst/>
                <a:latin typeface="Aptos" panose="020B0004020202020204" pitchFamily="34" charset="0"/>
                <a:ea typeface="Times New Roman" panose="02020603050405020304" pitchFamily="18" charset="0"/>
                <a:cs typeface="Times New Roman" panose="02020603050405020304" pitchFamily="18" charset="0"/>
              </a:rPr>
              <a:t>, &amp; Chua, 2022)</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Developed a CNN-based feedback loop to classify print quality (good, under-extrusion, over-extrusion) using real-time monitoring.</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SzPts val="1000"/>
              <a:buFont typeface="+mj-lt"/>
              <a:buAutoNum type="arabicPeriod"/>
              <a:tabLst>
                <a:tab pos="457200" algn="l"/>
              </a:tabLst>
            </a:pPr>
            <a:r>
              <a:rPr lang="en-US" sz="1800" b="0" kern="0" dirty="0">
                <a:effectLst/>
                <a:latin typeface="Aptos" panose="020B0004020202020204" pitchFamily="34" charset="0"/>
                <a:ea typeface="Times New Roman" panose="02020603050405020304" pitchFamily="18" charset="0"/>
                <a:cs typeface="Times New Roman" panose="02020603050405020304" pitchFamily="18" charset="0"/>
              </a:rPr>
              <a:t>(Fu &amp; Sun, 2021)</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Implemented SVM for optimizing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Pluronic hydrogel print parameters</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identifying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temperature</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and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path height</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as critical factors.</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SzPts val="1000"/>
              <a:buFont typeface="+mj-lt"/>
              <a:buAutoNum type="arabicPeriod"/>
              <a:tabLst>
                <a:tab pos="457200" algn="l"/>
              </a:tabLst>
            </a:pPr>
            <a:r>
              <a:rPr lang="en-US" sz="1800" b="0" kern="0" dirty="0">
                <a:effectLst/>
                <a:latin typeface="Aptos" panose="020B0004020202020204" pitchFamily="34" charset="0"/>
                <a:ea typeface="Times New Roman" panose="02020603050405020304" pitchFamily="18" charset="0"/>
                <a:cs typeface="Times New Roman" panose="02020603050405020304" pitchFamily="18" charset="0"/>
              </a:rPr>
              <a:t>(Wenger L. , 2022)</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Used dynamic pressure control to ensure consistent extrusion rates and print quality.</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These studies validate the effectiveness of machine learning in predicting and optimizing bioprinting performance, with our study extending this approach to include </a:t>
            </a:r>
            <a:r>
              <a:rPr lang="en-GB" sz="1800" b="1" kern="0" dirty="0">
                <a:effectLst/>
                <a:latin typeface="Aptos" panose="020B0004020202020204" pitchFamily="34" charset="0"/>
                <a:ea typeface="Times New Roman" panose="02020603050405020304" pitchFamily="18" charset="0"/>
                <a:cs typeface="Times New Roman" panose="02020603050405020304" pitchFamily="18" charset="0"/>
              </a:rPr>
              <a:t>deep learning for multi-class classification</a:t>
            </a:r>
            <a:r>
              <a:rPr lang="en-GB" sz="1800" kern="0" dirty="0">
                <a:effectLst/>
                <a:latin typeface="Aptos" panose="020B0004020202020204" pitchFamily="34" charset="0"/>
                <a:ea typeface="Times New Roman" panose="02020603050405020304" pitchFamily="18" charset="0"/>
                <a:cs typeface="Times New Roman" panose="02020603050405020304" pitchFamily="18" charset="0"/>
              </a:rPr>
              <a:t> of print quality outcomes.</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n-GB" sz="1800" dirty="0">
                <a:effectLst/>
                <a:latin typeface="Aptos" panose="020B0004020202020204" pitchFamily="34" charset="0"/>
                <a:ea typeface="Times New Roman" panose="02020603050405020304" pitchFamily="18" charset="0"/>
              </a:rPr>
              <a:t> </a:t>
            </a:r>
            <a:endParaRPr lang="en-001"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4554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1F221E3-69FE-FBBC-140C-C8ADFDC6A6A6}"/>
              </a:ext>
            </a:extLst>
          </p:cNvPr>
          <p:cNvGraphicFramePr>
            <a:graphicFrameLocks noGrp="1"/>
          </p:cNvGraphicFramePr>
          <p:nvPr>
            <p:extLst>
              <p:ext uri="{D42A27DB-BD31-4B8C-83A1-F6EECF244321}">
                <p14:modId xmlns:p14="http://schemas.microsoft.com/office/powerpoint/2010/main" val="448655597"/>
              </p:ext>
            </p:extLst>
          </p:nvPr>
        </p:nvGraphicFramePr>
        <p:xfrm>
          <a:off x="304800" y="1066800"/>
          <a:ext cx="8305800" cy="2286000"/>
        </p:xfrm>
        <a:graphic>
          <a:graphicData uri="http://schemas.openxmlformats.org/drawingml/2006/table">
            <a:tbl>
              <a:tblPr firstRow="1" firstCol="1" bandRow="1">
                <a:tableStyleId>{5C22544A-7EE6-4342-B048-85BDC9FD1C3A}</a:tableStyleId>
              </a:tblPr>
              <a:tblGrid>
                <a:gridCol w="1898606">
                  <a:extLst>
                    <a:ext uri="{9D8B030D-6E8A-4147-A177-3AD203B41FA5}">
                      <a16:colId xmlns:a16="http://schemas.microsoft.com/office/drawing/2014/main" val="2351879234"/>
                    </a:ext>
                  </a:extLst>
                </a:gridCol>
                <a:gridCol w="2254294">
                  <a:extLst>
                    <a:ext uri="{9D8B030D-6E8A-4147-A177-3AD203B41FA5}">
                      <a16:colId xmlns:a16="http://schemas.microsoft.com/office/drawing/2014/main" val="867364555"/>
                    </a:ext>
                  </a:extLst>
                </a:gridCol>
                <a:gridCol w="2076450">
                  <a:extLst>
                    <a:ext uri="{9D8B030D-6E8A-4147-A177-3AD203B41FA5}">
                      <a16:colId xmlns:a16="http://schemas.microsoft.com/office/drawing/2014/main" val="2590020872"/>
                    </a:ext>
                  </a:extLst>
                </a:gridCol>
                <a:gridCol w="2076450">
                  <a:extLst>
                    <a:ext uri="{9D8B030D-6E8A-4147-A177-3AD203B41FA5}">
                      <a16:colId xmlns:a16="http://schemas.microsoft.com/office/drawing/2014/main" val="2012103735"/>
                    </a:ext>
                  </a:extLst>
                </a:gridCol>
              </a:tblGrid>
              <a:tr h="285750">
                <a:tc>
                  <a:txBody>
                    <a:bodyPr/>
                    <a:lstStyle/>
                    <a:p>
                      <a:pPr algn="just"/>
                      <a:r>
                        <a:rPr lang="en-US" sz="1100" kern="100">
                          <a:effectLst/>
                        </a:rPr>
                        <a:t>Study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Method Used</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dirty="0">
                          <a:effectLst/>
                        </a:rPr>
                        <a:t>Parameters Focused</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Outcome</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115243499"/>
                  </a:ext>
                </a:extLst>
              </a:tr>
              <a:tr h="571500">
                <a:tc>
                  <a:txBody>
                    <a:bodyPr/>
                    <a:lstStyle/>
                    <a:p>
                      <a:pPr algn="just"/>
                      <a:r>
                        <a:rPr lang="en-US" sz="1100" kern="100">
                          <a:effectLst/>
                        </a:rPr>
                        <a:t>This Study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Neural Network, Random Forest, SVM</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Pressure, Layer Height, Speed</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Multi-class prediction accuracy</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175729108"/>
                  </a:ext>
                </a:extLst>
              </a:tr>
              <a:tr h="571500">
                <a:tc>
                  <a:txBody>
                    <a:bodyPr/>
                    <a:lstStyle/>
                    <a:p>
                      <a:pPr algn="just"/>
                      <a:r>
                        <a:rPr lang="en-US" sz="1100" kern="100">
                          <a:effectLst/>
                        </a:rPr>
                        <a:t>(Bonatti, Vozzi, &amp; Chua, 2022)</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CNN Feedback Loop</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Extrusion Errors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Real-time print quality control</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792253816"/>
                  </a:ext>
                </a:extLst>
              </a:tr>
              <a:tr h="571500">
                <a:tc>
                  <a:txBody>
                    <a:bodyPr/>
                    <a:lstStyle/>
                    <a:p>
                      <a:pPr algn="just"/>
                      <a:r>
                        <a:rPr lang="en-US" sz="1100" kern="100">
                          <a:effectLst/>
                        </a:rPr>
                        <a:t>(Fu &amp; Sun, 2021)</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Support Vector Machine (SVM)</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Temperature, Path Height</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Parameter optimization accuracy</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629973540"/>
                  </a:ext>
                </a:extLst>
              </a:tr>
              <a:tr h="285750">
                <a:tc>
                  <a:txBody>
                    <a:bodyPr/>
                    <a:lstStyle/>
                    <a:p>
                      <a:pPr algn="just"/>
                      <a:r>
                        <a:rPr lang="en-US" sz="1100" kern="100">
                          <a:effectLst/>
                        </a:rPr>
                        <a:t>(Wenger L. , 2022)</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Adaptive Pressure Control</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a:effectLst/>
                        </a:rPr>
                        <a:t>Extrusion Pressure</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just"/>
                      <a:r>
                        <a:rPr lang="en-US" sz="1100" kern="100" dirty="0">
                          <a:effectLst/>
                        </a:rPr>
                        <a:t>Consistent print fidelity</a:t>
                      </a:r>
                      <a:endParaRPr lang="en-001" sz="1100" kern="100" dirty="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393736981"/>
                  </a:ext>
                </a:extLst>
              </a:tr>
            </a:tbl>
          </a:graphicData>
        </a:graphic>
      </p:graphicFrame>
      <p:sp>
        <p:nvSpPr>
          <p:cNvPr id="4" name="Rectangle 1">
            <a:extLst>
              <a:ext uri="{FF2B5EF4-FFF2-40B4-BE49-F238E27FC236}">
                <a16:creationId xmlns:a16="http://schemas.microsoft.com/office/drawing/2014/main" id="{9E7981DC-AF4B-6EF9-7E8D-89D3FAAFB98B}"/>
              </a:ext>
            </a:extLst>
          </p:cNvPr>
          <p:cNvSpPr>
            <a:spLocks noChangeArrowheads="1"/>
          </p:cNvSpPr>
          <p:nvPr/>
        </p:nvSpPr>
        <p:spPr bwMode="auto">
          <a:xfrm>
            <a:off x="228600" y="762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Comparison of Methods in Literature and This Study</a:t>
            </a:r>
            <a:endParaRPr kumimoji="0" lang="en-US" altLang="en-001"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001"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867DF91-FDE7-EB88-18E0-AF89F31048C4}"/>
              </a:ext>
            </a:extLst>
          </p:cNvPr>
          <p:cNvSpPr txBox="1"/>
          <p:nvPr/>
        </p:nvSpPr>
        <p:spPr>
          <a:xfrm>
            <a:off x="323850" y="3657600"/>
            <a:ext cx="8305800" cy="1200329"/>
          </a:xfrm>
          <a:prstGeom prst="rect">
            <a:avLst/>
          </a:prstGeom>
          <a:noFill/>
        </p:spPr>
        <p:txBody>
          <a:bodyPr wrap="square">
            <a:spAutoFit/>
          </a:bodyPr>
          <a:lstStyle/>
          <a:p>
            <a:r>
              <a:rPr lang="en-GB" sz="1800" dirty="0">
                <a:effectLst/>
                <a:latin typeface="Aptos" panose="020B0004020202020204" pitchFamily="34" charset="0"/>
                <a:ea typeface="Aptos" panose="020B0004020202020204" pitchFamily="34" charset="0"/>
                <a:cs typeface="Times New Roman" panose="02020603050405020304" pitchFamily="18" charset="0"/>
              </a:rPr>
              <a:t>These studies demonstrate the effectiveness of machine learning in optimizing 3D bioprinting parameters. Our approach expands on these methodologies by integrating </a:t>
            </a:r>
            <a:r>
              <a:rPr lang="en-GB" sz="1800" b="1" dirty="0">
                <a:effectLst/>
                <a:latin typeface="Aptos" panose="020B0004020202020204" pitchFamily="34" charset="0"/>
                <a:ea typeface="Aptos" panose="020B0004020202020204" pitchFamily="34" charset="0"/>
                <a:cs typeface="Times New Roman" panose="02020603050405020304" pitchFamily="18" charset="0"/>
              </a:rPr>
              <a:t>SVM</a:t>
            </a:r>
            <a:r>
              <a:rPr lang="en-GB" sz="1800" dirty="0">
                <a:effectLst/>
                <a:latin typeface="Aptos" panose="020B0004020202020204" pitchFamily="34" charset="0"/>
                <a:ea typeface="Aptos" panose="020B0004020202020204" pitchFamily="34" charset="0"/>
                <a:cs typeface="Times New Roman" panose="02020603050405020304" pitchFamily="18" charset="0"/>
              </a:rPr>
              <a:t>, </a:t>
            </a:r>
            <a:r>
              <a:rPr lang="en-GB" sz="1800" b="1" dirty="0">
                <a:effectLst/>
                <a:latin typeface="Aptos" panose="020B0004020202020204" pitchFamily="34" charset="0"/>
                <a:ea typeface="Aptos" panose="020B0004020202020204" pitchFamily="34" charset="0"/>
                <a:cs typeface="Times New Roman" panose="02020603050405020304" pitchFamily="18" charset="0"/>
              </a:rPr>
              <a:t>Random Forest</a:t>
            </a:r>
            <a:r>
              <a:rPr lang="en-GB" sz="1800" dirty="0">
                <a:effectLst/>
                <a:latin typeface="Aptos" panose="020B0004020202020204" pitchFamily="34" charset="0"/>
                <a:ea typeface="Aptos" panose="020B0004020202020204" pitchFamily="34" charset="0"/>
                <a:cs typeface="Times New Roman" panose="02020603050405020304" pitchFamily="18" charset="0"/>
              </a:rPr>
              <a:t>, and </a:t>
            </a:r>
            <a:r>
              <a:rPr lang="en-GB" sz="1800" b="1" dirty="0">
                <a:effectLst/>
                <a:latin typeface="Aptos" panose="020B0004020202020204" pitchFamily="34" charset="0"/>
                <a:ea typeface="Aptos" panose="020B0004020202020204" pitchFamily="34" charset="0"/>
                <a:cs typeface="Times New Roman" panose="02020603050405020304" pitchFamily="18" charset="0"/>
              </a:rPr>
              <a:t>Neural Networks</a:t>
            </a:r>
            <a:r>
              <a:rPr lang="en-GB" sz="1800" dirty="0">
                <a:effectLst/>
                <a:latin typeface="Aptos" panose="020B0004020202020204" pitchFamily="34" charset="0"/>
                <a:ea typeface="Aptos" panose="020B0004020202020204" pitchFamily="34" charset="0"/>
                <a:cs typeface="Times New Roman" panose="02020603050405020304" pitchFamily="18" charset="0"/>
              </a:rPr>
              <a:t>, providing comprehensive insights and accurate multi-class predictions for print quality</a:t>
            </a:r>
            <a:endParaRPr lang="en-001" dirty="0"/>
          </a:p>
        </p:txBody>
      </p:sp>
    </p:spTree>
    <p:extLst>
      <p:ext uri="{BB962C8B-B14F-4D97-AF65-F5344CB8AC3E}">
        <p14:creationId xmlns:p14="http://schemas.microsoft.com/office/powerpoint/2010/main" val="3712004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399"/>
          </a:xfrm>
        </p:spPr>
        <p:txBody>
          <a:bodyPr wrap="square" anchor="ctr">
            <a:normAutofit fontScale="90000"/>
          </a:bodyPr>
          <a:lstStyle/>
          <a:p>
            <a:r>
              <a:rPr lang="en-US" dirty="0"/>
              <a:t>(</a:t>
            </a:r>
            <a:r>
              <a:rPr lang="en-GB" dirty="0"/>
              <a:t>Ouyang et al. (2016)</a:t>
            </a:r>
            <a:r>
              <a:rPr lang="en-US" dirty="0"/>
              <a:t>)</a:t>
            </a:r>
          </a:p>
        </p:txBody>
      </p:sp>
      <p:pic>
        <p:nvPicPr>
          <p:cNvPr id="4" name="Content Placeholder 3" descr="A diagram of a biometrical analysis&#10;&#10;Description automatically generated with medium confidence">
            <a:extLst>
              <a:ext uri="{FF2B5EF4-FFF2-40B4-BE49-F238E27FC236}">
                <a16:creationId xmlns:a16="http://schemas.microsoft.com/office/drawing/2014/main" id="{5C3411C4-7CFB-A846-A3C7-471C18211A6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6176" y="1295400"/>
            <a:ext cx="3201423" cy="4994625"/>
          </a:xfrm>
          <a:noFill/>
        </p:spPr>
      </p:pic>
      <p:sp>
        <p:nvSpPr>
          <p:cNvPr id="22539" name="Content Placeholder 3">
            <a:extLst>
              <a:ext uri="{FF2B5EF4-FFF2-40B4-BE49-F238E27FC236}">
                <a16:creationId xmlns:a16="http://schemas.microsoft.com/office/drawing/2014/main" id="{C769B387-A701-B3BF-EB29-085AED8BDE90}"/>
              </a:ext>
            </a:extLst>
          </p:cNvPr>
          <p:cNvSpPr>
            <a:spLocks noGrp="1"/>
          </p:cNvSpPr>
          <p:nvPr>
            <p:ph sz="half" idx="2"/>
          </p:nvPr>
        </p:nvSpPr>
        <p:spPr>
          <a:xfrm>
            <a:off x="4114800" y="1524000"/>
            <a:ext cx="4648200" cy="4724400"/>
          </a:xfrm>
        </p:spPr>
        <p:txBody>
          <a:bodyPr/>
          <a:lstStyle/>
          <a:p>
            <a:pPr marL="0" indent="0" algn="ctr">
              <a:buNone/>
            </a:pPr>
            <a:r>
              <a:rPr lang="en-GB" sz="1200" b="1" dirty="0"/>
              <a:t>Materials Used</a:t>
            </a:r>
          </a:p>
          <a:p>
            <a:pPr marL="0" indent="0">
              <a:buNone/>
            </a:pPr>
            <a:endParaRPr lang="en-GB" sz="1200" b="1" dirty="0"/>
          </a:p>
          <a:p>
            <a:pPr marL="0" indent="0">
              <a:buNone/>
            </a:pPr>
            <a:r>
              <a:rPr lang="en-GB" sz="1200" b="1" dirty="0"/>
              <a:t>Bioink Components:</a:t>
            </a:r>
          </a:p>
          <a:p>
            <a:r>
              <a:rPr lang="en-US" sz="1200" b="1" dirty="0"/>
              <a:t>Gelatin:</a:t>
            </a:r>
            <a:r>
              <a:rPr lang="en-US" sz="1200" dirty="0"/>
              <a:t> Used as a structural agent in concentrations of 5%, 7.5%, and 10% (w/v).</a:t>
            </a:r>
          </a:p>
          <a:p>
            <a:r>
              <a:rPr lang="en-US" sz="1200" b="1" dirty="0"/>
              <a:t>Sodium Alginate:</a:t>
            </a:r>
            <a:r>
              <a:rPr lang="en-US" sz="1200" dirty="0"/>
              <a:t> Maintained at 1% (w/v) to provide ionic crosslinking and structural support.</a:t>
            </a:r>
          </a:p>
          <a:p>
            <a:r>
              <a:rPr lang="en-US" sz="1200" b="1" dirty="0"/>
              <a:t>Calcium Chloride:</a:t>
            </a:r>
            <a:r>
              <a:rPr lang="en-US" sz="1200" dirty="0"/>
              <a:t> Used as a crosslinker at 50 mM concentration.</a:t>
            </a:r>
          </a:p>
          <a:p>
            <a:pPr marL="0" indent="0">
              <a:buNone/>
            </a:pPr>
            <a:endParaRPr lang="en-US" sz="1200" dirty="0"/>
          </a:p>
          <a:p>
            <a:pPr marL="0" indent="0">
              <a:buNone/>
            </a:pPr>
            <a:r>
              <a:rPr lang="en-US" sz="1200" b="1" dirty="0"/>
              <a:t>Cells:</a:t>
            </a:r>
            <a:endParaRPr lang="en-US" sz="1200" dirty="0"/>
          </a:p>
          <a:p>
            <a:pPr>
              <a:buFont typeface="Arial" panose="020B0604020202020204" pitchFamily="34" charset="0"/>
              <a:buChar char="•"/>
            </a:pPr>
            <a:r>
              <a:rPr lang="en-US" sz="1200" dirty="0"/>
              <a:t>Mouse embryonic stem cells (ESCs) were encapsulated in the bioink to evaluate printability and viability post-bioprinting.</a:t>
            </a:r>
          </a:p>
          <a:p>
            <a:pPr marL="0" indent="0">
              <a:buNone/>
            </a:pPr>
            <a:endParaRPr lang="en-US" sz="1200" dirty="0"/>
          </a:p>
          <a:p>
            <a:pPr marL="0" indent="0">
              <a:buNone/>
            </a:pPr>
            <a:r>
              <a:rPr lang="en-US" sz="1200" b="1" dirty="0"/>
              <a:t>Equipment:</a:t>
            </a:r>
            <a:endParaRPr lang="en-US" sz="1200" dirty="0"/>
          </a:p>
          <a:p>
            <a:pPr>
              <a:buFont typeface="Arial" panose="020B0604020202020204" pitchFamily="34" charset="0"/>
              <a:buChar char="•"/>
            </a:pPr>
            <a:r>
              <a:rPr lang="en-US" sz="1200" b="1" dirty="0"/>
              <a:t>Bioprinter:</a:t>
            </a:r>
            <a:r>
              <a:rPr lang="en-US" sz="1200" dirty="0"/>
              <a:t> Custom extrusion-based bioprinter.</a:t>
            </a:r>
          </a:p>
          <a:p>
            <a:pPr>
              <a:buFont typeface="Arial" panose="020B0604020202020204" pitchFamily="34" charset="0"/>
              <a:buChar char="•"/>
            </a:pPr>
            <a:r>
              <a:rPr lang="en-US" sz="1200" b="1" dirty="0"/>
              <a:t>Rheometer:</a:t>
            </a:r>
            <a:r>
              <a:rPr lang="en-US" sz="1200" dirty="0"/>
              <a:t> Used to characterize the viscoelastic properties of the bioink.</a:t>
            </a:r>
          </a:p>
          <a:p>
            <a:pPr>
              <a:buFont typeface="Arial" panose="020B0604020202020204" pitchFamily="34" charset="0"/>
              <a:buChar char="•"/>
            </a:pPr>
            <a:r>
              <a:rPr lang="en-US" sz="1200" b="1" dirty="0"/>
              <a:t>Microscopy Tools:</a:t>
            </a:r>
            <a:r>
              <a:rPr lang="en-US" sz="1200" dirty="0"/>
              <a:t> Confocal microscopy for live/dead cell viability assays.</a:t>
            </a:r>
          </a:p>
          <a:p>
            <a:pPr>
              <a:buFont typeface="Arial" panose="020B0604020202020204" pitchFamily="34" charset="0"/>
              <a:buChar char="•"/>
            </a:pPr>
            <a:endParaRPr lang="en-US" sz="1200" dirty="0"/>
          </a:p>
          <a:p>
            <a:pPr marL="0" indent="0">
              <a:buNone/>
            </a:pPr>
            <a:endParaRPr lang="en-US" sz="1200" dirty="0"/>
          </a:p>
          <a:p>
            <a:pPr marL="0" indent="0">
              <a:buNone/>
            </a:pPr>
            <a:endParaRPr lang="en-US" sz="1200" b="1" dirty="0"/>
          </a:p>
          <a:p>
            <a:pPr marL="0" indent="0">
              <a:buNone/>
            </a:pPr>
            <a:endParaRPr lang="en-US" sz="1800" dirty="0"/>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253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5B9A-7C16-028D-FBC1-965D40384831}"/>
              </a:ext>
            </a:extLst>
          </p:cNvPr>
          <p:cNvSpPr>
            <a:spLocks noGrp="1"/>
          </p:cNvSpPr>
          <p:nvPr>
            <p:ph type="title"/>
          </p:nvPr>
        </p:nvSpPr>
        <p:spPr>
          <a:xfrm>
            <a:off x="457200" y="762000"/>
            <a:ext cx="8229600" cy="5486400"/>
          </a:xfrm>
        </p:spPr>
        <p:txBody>
          <a:bodyPr/>
          <a:lstStyle/>
          <a:p>
            <a:br>
              <a:rPr lang="en-GB" sz="1200" b="1" dirty="0"/>
            </a:br>
            <a:endParaRPr lang="en-GB" sz="2000" b="1" dirty="0"/>
          </a:p>
        </p:txBody>
      </p:sp>
      <p:graphicFrame>
        <p:nvGraphicFramePr>
          <p:cNvPr id="4" name="Table 3">
            <a:extLst>
              <a:ext uri="{FF2B5EF4-FFF2-40B4-BE49-F238E27FC236}">
                <a16:creationId xmlns:a16="http://schemas.microsoft.com/office/drawing/2014/main" id="{6491DA5B-B5D7-B553-1A1A-A42DC67107BF}"/>
              </a:ext>
            </a:extLst>
          </p:cNvPr>
          <p:cNvGraphicFramePr>
            <a:graphicFrameLocks noGrp="1"/>
          </p:cNvGraphicFramePr>
          <p:nvPr>
            <p:extLst>
              <p:ext uri="{D42A27DB-BD31-4B8C-83A1-F6EECF244321}">
                <p14:modId xmlns:p14="http://schemas.microsoft.com/office/powerpoint/2010/main" val="2750633563"/>
              </p:ext>
            </p:extLst>
          </p:nvPr>
        </p:nvGraphicFramePr>
        <p:xfrm>
          <a:off x="0" y="609600"/>
          <a:ext cx="9144000" cy="5595792"/>
        </p:xfrm>
        <a:graphic>
          <a:graphicData uri="http://schemas.openxmlformats.org/drawingml/2006/table">
            <a:tbl>
              <a:tblPr firstRow="1" bandRow="1">
                <a:tableStyleId>{5C22544A-7EE6-4342-B048-85BDC9FD1C3A}</a:tableStyleId>
              </a:tblPr>
              <a:tblGrid>
                <a:gridCol w="1418896">
                  <a:extLst>
                    <a:ext uri="{9D8B030D-6E8A-4147-A177-3AD203B41FA5}">
                      <a16:colId xmlns:a16="http://schemas.microsoft.com/office/drawing/2014/main" val="3963287140"/>
                    </a:ext>
                  </a:extLst>
                </a:gridCol>
                <a:gridCol w="3843217">
                  <a:extLst>
                    <a:ext uri="{9D8B030D-6E8A-4147-A177-3AD203B41FA5}">
                      <a16:colId xmlns:a16="http://schemas.microsoft.com/office/drawing/2014/main" val="3166873591"/>
                    </a:ext>
                  </a:extLst>
                </a:gridCol>
                <a:gridCol w="3881887">
                  <a:extLst>
                    <a:ext uri="{9D8B030D-6E8A-4147-A177-3AD203B41FA5}">
                      <a16:colId xmlns:a16="http://schemas.microsoft.com/office/drawing/2014/main" val="2884409080"/>
                    </a:ext>
                  </a:extLst>
                </a:gridCol>
              </a:tblGrid>
              <a:tr h="654797">
                <a:tc>
                  <a:txBody>
                    <a:bodyPr/>
                    <a:lstStyle/>
                    <a:p>
                      <a:pPr algn="ctr"/>
                      <a:r>
                        <a:rPr lang="en-US" dirty="0"/>
                        <a:t>ANALYSIS</a:t>
                      </a:r>
                      <a:endParaRPr lang="en-GB" dirty="0"/>
                    </a:p>
                  </a:txBody>
                  <a:tcPr/>
                </a:tc>
                <a:tc>
                  <a:txBody>
                    <a:bodyPr/>
                    <a:lstStyle/>
                    <a:p>
                      <a:pPr algn="ctr"/>
                      <a:r>
                        <a:rPr lang="en-US" dirty="0"/>
                        <a:t>METHODS</a:t>
                      </a:r>
                      <a:endParaRPr lang="en-GB" dirty="0"/>
                    </a:p>
                  </a:txBody>
                  <a:tcPr/>
                </a:tc>
                <a:tc>
                  <a:txBody>
                    <a:bodyPr/>
                    <a:lstStyle/>
                    <a:p>
                      <a:pPr algn="ctr"/>
                      <a:r>
                        <a:rPr lang="en-US" dirty="0"/>
                        <a:t>RESULT</a:t>
                      </a:r>
                      <a:endParaRPr lang="en-GB" dirty="0"/>
                    </a:p>
                  </a:txBody>
                  <a:tcPr/>
                </a:tc>
                <a:extLst>
                  <a:ext uri="{0D108BD9-81ED-4DB2-BD59-A6C34878D82A}">
                    <a16:rowId xmlns:a16="http://schemas.microsoft.com/office/drawing/2014/main" val="665010283"/>
                  </a:ext>
                </a:extLst>
              </a:tr>
              <a:tr h="16249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Rheological Analysis:</a:t>
                      </a:r>
                      <a:endParaRPr lang="en-GB" sz="1200" dirty="0"/>
                    </a:p>
                  </a:txBody>
                  <a:tcPr/>
                </a:tc>
                <a:tc>
                  <a:txBody>
                    <a:bodyPr/>
                    <a:lstStyle/>
                    <a:p>
                      <a:pPr marL="171450" indent="-171450">
                        <a:buFont typeface="Arial" panose="020B0604020202020204" pitchFamily="34" charset="0"/>
                        <a:buChar char="•"/>
                      </a:pPr>
                      <a:r>
                        <a:rPr lang="en-US" sz="1200" b="1" dirty="0"/>
                        <a:t>Viscoelastic properties</a:t>
                      </a:r>
                      <a:r>
                        <a:rPr lang="en-US" sz="1200" dirty="0"/>
                        <a:t> of the bioinks were measured.</a:t>
                      </a:r>
                    </a:p>
                    <a:p>
                      <a:pPr marL="171450" indent="-171450">
                        <a:buFont typeface="Arial" panose="020B0604020202020204" pitchFamily="34" charset="0"/>
                        <a:buChar char="•"/>
                      </a:pPr>
                      <a:r>
                        <a:rPr lang="en-US" sz="1200" b="1" dirty="0"/>
                        <a:t>Storage</a:t>
                      </a:r>
                      <a:r>
                        <a:rPr lang="en-US" sz="1200" b="0" dirty="0"/>
                        <a:t> (</a:t>
                      </a:r>
                      <a:r>
                        <a:rPr lang="en-US" sz="1200" b="1" dirty="0"/>
                        <a:t>G'</a:t>
                      </a:r>
                      <a:r>
                        <a:rPr lang="en-US" sz="1200" b="0" dirty="0"/>
                        <a:t>) and </a:t>
                      </a:r>
                      <a:r>
                        <a:rPr lang="en-US" sz="1200" b="1" dirty="0"/>
                        <a:t>loss modulus </a:t>
                      </a:r>
                      <a:r>
                        <a:rPr lang="en-US" sz="1200" b="0" dirty="0"/>
                        <a:t>(</a:t>
                      </a:r>
                      <a:r>
                        <a:rPr lang="en-US" sz="1200" b="1" dirty="0"/>
                        <a:t>G''</a:t>
                      </a:r>
                      <a:r>
                        <a:rPr lang="en-US" sz="1200" b="0" dirty="0"/>
                        <a:t>) </a:t>
                      </a:r>
                      <a:r>
                        <a:rPr lang="en-US" sz="1200" dirty="0"/>
                        <a:t>were evaluated at different temperatures to assess </a:t>
                      </a:r>
                      <a:r>
                        <a:rPr lang="en-US" sz="1200" b="1" dirty="0"/>
                        <a:t>gelation behavior</a:t>
                      </a:r>
                      <a:r>
                        <a:rPr lang="en-US" sz="1200" dirty="0"/>
                        <a:t>.</a:t>
                      </a:r>
                    </a:p>
                    <a:p>
                      <a:pPr marL="171450" indent="-171450">
                        <a:buFont typeface="Arial" panose="020B0604020202020204" pitchFamily="34" charset="0"/>
                        <a:buChar char="•"/>
                      </a:pPr>
                      <a:r>
                        <a:rPr lang="en-GB" sz="1200" b="1" dirty="0"/>
                        <a:t>Gelation time </a:t>
                      </a:r>
                      <a:r>
                        <a:rPr lang="en-GB" sz="1200" dirty="0"/>
                        <a:t>was quantified </a:t>
                      </a:r>
                      <a:r>
                        <a:rPr lang="en-US" sz="1200" dirty="0"/>
                        <a:t>to identify the optimal working window for bioprinting.</a:t>
                      </a:r>
                    </a:p>
                    <a:p>
                      <a:pPr marL="0" indent="0">
                        <a:buFont typeface="Arial" panose="020B0604020202020204" pitchFamily="34" charset="0"/>
                        <a:buNone/>
                      </a:pPr>
                      <a:endParaRPr lang="en-US" sz="1200" dirty="0"/>
                    </a:p>
                  </a:txBody>
                  <a:tcPr/>
                </a:tc>
                <a:tc>
                  <a:txBody>
                    <a:bodyPr/>
                    <a:lstStyle/>
                    <a:p>
                      <a:pPr marL="171450" indent="-171450">
                        <a:buFont typeface="Arial" panose="020B0604020202020204" pitchFamily="34" charset="0"/>
                        <a:buChar char="•"/>
                      </a:pPr>
                      <a:r>
                        <a:rPr lang="en-US" sz="1200" dirty="0"/>
                        <a:t>Gelation time decreased with increasing gelatin concentration but led to reduced printability at higher concentrations.</a:t>
                      </a:r>
                    </a:p>
                    <a:p>
                      <a:pPr marL="171450" indent="-171450">
                        <a:buFont typeface="Arial" panose="020B0604020202020204" pitchFamily="34" charset="0"/>
                        <a:buChar char="•"/>
                      </a:pPr>
                      <a:r>
                        <a:rPr lang="en-US" sz="1200" dirty="0"/>
                        <a:t>At </a:t>
                      </a:r>
                      <a:r>
                        <a:rPr lang="en-GB" sz="1200" b="1" kern="1200" dirty="0">
                          <a:solidFill>
                            <a:schemeClr val="dk1"/>
                          </a:solidFill>
                          <a:effectLst/>
                          <a:latin typeface="+mn-lt"/>
                          <a:ea typeface="+mn-ea"/>
                          <a:cs typeface="+mn-cs"/>
                        </a:rPr>
                        <a:t>30°C and </a:t>
                      </a:r>
                      <a:r>
                        <a:rPr lang="en-US" sz="1200" b="1" dirty="0"/>
                        <a:t>7.5% gelatin</a:t>
                      </a:r>
                      <a:r>
                        <a:rPr lang="en-US" sz="1200" dirty="0"/>
                        <a:t>, the bioink exhibited optimal G' and G'' for balancing printability and mechanical support.</a:t>
                      </a:r>
                      <a:endParaRPr lang="en-GB" sz="1200" dirty="0"/>
                    </a:p>
                  </a:txBody>
                  <a:tcPr/>
                </a:tc>
                <a:extLst>
                  <a:ext uri="{0D108BD9-81ED-4DB2-BD59-A6C34878D82A}">
                    <a16:rowId xmlns:a16="http://schemas.microsoft.com/office/drawing/2014/main" val="2103011304"/>
                  </a:ext>
                </a:extLst>
              </a:tr>
              <a:tr h="775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Printability Assessment:</a:t>
                      </a:r>
                    </a:p>
                  </a:txBody>
                  <a:tcPr/>
                </a:tc>
                <a:tc>
                  <a:txBody>
                    <a:bodyPr/>
                    <a:lstStyle/>
                    <a:p>
                      <a:pPr marL="171450" indent="-171450">
                        <a:buFont typeface="Arial" panose="020B0604020202020204" pitchFamily="34" charset="0"/>
                        <a:buChar char="•"/>
                      </a:pPr>
                      <a:r>
                        <a:rPr lang="en-US" sz="1200" dirty="0"/>
                        <a:t>A semi-quantitative metric termed the </a:t>
                      </a:r>
                      <a:r>
                        <a:rPr lang="en-US" sz="1200" b="1" dirty="0"/>
                        <a:t>printability index (Pr)</a:t>
                      </a:r>
                      <a:r>
                        <a:rPr lang="en-US" sz="1200" dirty="0"/>
                        <a:t> was developed to assess the geometrical fidelity of printed constructs.</a:t>
                      </a:r>
                    </a:p>
                  </a:txBody>
                  <a:tcPr/>
                </a:tc>
                <a:tc>
                  <a:txBody>
                    <a:bodyPr/>
                    <a:lstStyle/>
                    <a:p>
                      <a:pPr marL="171450" indent="-171450">
                        <a:buFont typeface="Arial" panose="020B0604020202020204" pitchFamily="34" charset="0"/>
                        <a:buChar char="•"/>
                      </a:pPr>
                      <a:r>
                        <a:rPr lang="en-US" sz="1200" dirty="0"/>
                        <a:t>Constructs printed at 27.5°C and 30°C exhibited high </a:t>
                      </a:r>
                      <a:r>
                        <a:rPr lang="en-US" sz="1200" b="1" dirty="0"/>
                        <a:t>geometrical fidelity </a:t>
                      </a:r>
                      <a:r>
                        <a:rPr lang="en-US" sz="1200" dirty="0"/>
                        <a:t>(Pr: 0.95–1.05), where optimal Pr range is defined as 0.9–1.1</a:t>
                      </a:r>
                      <a:endParaRPr lang="en-GB" sz="1200" dirty="0"/>
                    </a:p>
                  </a:txBody>
                  <a:tcPr/>
                </a:tc>
                <a:extLst>
                  <a:ext uri="{0D108BD9-81ED-4DB2-BD59-A6C34878D82A}">
                    <a16:rowId xmlns:a16="http://schemas.microsoft.com/office/drawing/2014/main" val="754979443"/>
                  </a:ext>
                </a:extLst>
              </a:tr>
              <a:tr h="1270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Cell Viability Analysis:</a:t>
                      </a:r>
                    </a:p>
                  </a:txBody>
                  <a:tcPr/>
                </a:tc>
                <a:tc>
                  <a:txBody>
                    <a:bodyPr/>
                    <a:lstStyle/>
                    <a:p>
                      <a:pPr marL="171450" indent="-171450">
                        <a:buFont typeface="Arial" panose="020B0604020202020204" pitchFamily="34" charset="0"/>
                        <a:buChar char="•"/>
                      </a:pPr>
                      <a:r>
                        <a:rPr lang="en-US" sz="1200" dirty="0"/>
                        <a:t>A </a:t>
                      </a:r>
                      <a:r>
                        <a:rPr lang="en-US" sz="1200" b="1" dirty="0"/>
                        <a:t>live/dead assay </a:t>
                      </a:r>
                      <a:r>
                        <a:rPr lang="en-US" sz="1200" dirty="0"/>
                        <a:t>was performed post-bioprinting to determine the </a:t>
                      </a:r>
                      <a:r>
                        <a:rPr lang="en-US" sz="1200" b="1" dirty="0"/>
                        <a:t>percentage of viable cells.</a:t>
                      </a:r>
                    </a:p>
                    <a:p>
                      <a:pPr marL="171450" indent="-171450">
                        <a:buFont typeface="Arial" panose="020B0604020202020204" pitchFamily="34" charset="0"/>
                        <a:buChar char="•"/>
                      </a:pPr>
                      <a:r>
                        <a:rPr lang="en-GB" sz="1200" dirty="0"/>
                        <a:t>Fluorescent staining was used to differentiate live cells from dead cells.</a:t>
                      </a:r>
                      <a:endParaRPr lang="en-US" sz="1200" dirty="0"/>
                    </a:p>
                  </a:txBody>
                  <a:tcPr/>
                </a:tc>
                <a:tc>
                  <a:txBody>
                    <a:bodyPr/>
                    <a:lstStyle/>
                    <a:p>
                      <a:pPr marL="171450" indent="-171450">
                        <a:buFont typeface="Arial" panose="020B0604020202020204" pitchFamily="34" charset="0"/>
                        <a:buChar char="•"/>
                      </a:pPr>
                      <a:r>
                        <a:rPr lang="en-US" sz="1200" dirty="0"/>
                        <a:t>Cell Viability exceeded 90% for constructs printed at 30°C and lower gelatin concentrations.</a:t>
                      </a:r>
                    </a:p>
                  </a:txBody>
                  <a:tcPr/>
                </a:tc>
                <a:extLst>
                  <a:ext uri="{0D108BD9-81ED-4DB2-BD59-A6C34878D82A}">
                    <a16:rowId xmlns:a16="http://schemas.microsoft.com/office/drawing/2014/main" val="3268958849"/>
                  </a:ext>
                </a:extLst>
              </a:tr>
              <a:tr h="12702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Shear Stress:</a:t>
                      </a:r>
                    </a:p>
                  </a:txBody>
                  <a:tcPr/>
                </a:tc>
                <a:tc>
                  <a:txBody>
                    <a:bodyPr/>
                    <a:lstStyle/>
                    <a:p>
                      <a:pPr marL="171450" indent="-171450">
                        <a:buFont typeface="Arial" panose="020B0604020202020204" pitchFamily="34" charset="0"/>
                        <a:buChar char="•"/>
                      </a:pPr>
                      <a:r>
                        <a:rPr lang="en-US" sz="1200" dirty="0"/>
                        <a:t>The relationship between induced </a:t>
                      </a:r>
                      <a:r>
                        <a:rPr lang="en-US" sz="1200" b="1" dirty="0"/>
                        <a:t>shear stress during extrusion and cell viability</a:t>
                      </a:r>
                      <a:r>
                        <a:rPr lang="en-US" sz="1200" dirty="0"/>
                        <a:t> was analyzed.</a:t>
                      </a:r>
                    </a:p>
                  </a:txBody>
                  <a:tcPr/>
                </a:tc>
                <a:tc>
                  <a:txBody>
                    <a:bodyPr/>
                    <a:lstStyle/>
                    <a:p>
                      <a:pPr marL="171450" indent="-171450">
                        <a:buFont typeface="Arial" panose="020B0604020202020204" pitchFamily="34" charset="0"/>
                        <a:buChar char="•"/>
                      </a:pPr>
                      <a:r>
                        <a:rPr lang="en-US" sz="1200" dirty="0"/>
                        <a:t>Higher shear stress led to reduced cell survival.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Constructs subjected to shear stresses below 100 Pa showed significantly </a:t>
                      </a:r>
                      <a:r>
                        <a:rPr lang="en-US" sz="1200" b="1" dirty="0"/>
                        <a:t>higher cell survival rates</a:t>
                      </a:r>
                      <a:r>
                        <a:rPr lang="en-US" sz="1200" dirty="0"/>
                        <a:t>.</a:t>
                      </a:r>
                      <a:endParaRPr lang="en-GB" sz="1200" dirty="0"/>
                    </a:p>
                  </a:txBody>
                  <a:tcPr/>
                </a:tc>
                <a:extLst>
                  <a:ext uri="{0D108BD9-81ED-4DB2-BD59-A6C34878D82A}">
                    <a16:rowId xmlns:a16="http://schemas.microsoft.com/office/drawing/2014/main" val="1239245924"/>
                  </a:ext>
                </a:extLst>
              </a:tr>
            </a:tbl>
          </a:graphicData>
        </a:graphic>
      </p:graphicFrame>
    </p:spTree>
    <p:extLst>
      <p:ext uri="{BB962C8B-B14F-4D97-AF65-F5344CB8AC3E}">
        <p14:creationId xmlns:p14="http://schemas.microsoft.com/office/powerpoint/2010/main" val="2231844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E24A1-5128-35D8-B020-978147A4D4EA}"/>
              </a:ext>
            </a:extLst>
          </p:cNvPr>
          <p:cNvSpPr>
            <a:spLocks noGrp="1"/>
          </p:cNvSpPr>
          <p:nvPr>
            <p:ph type="title"/>
          </p:nvPr>
        </p:nvSpPr>
        <p:spPr>
          <a:xfrm>
            <a:off x="1177770" y="5486400"/>
            <a:ext cx="6796643" cy="576370"/>
          </a:xfrm>
        </p:spPr>
        <p:txBody>
          <a:bodyPr/>
          <a:lstStyle/>
          <a:p>
            <a:pPr algn="ctr"/>
            <a:r>
              <a:rPr lang="en-US" sz="1200" b="1" dirty="0"/>
              <a:t>The study identified a combined parameter space where both printability (Pr: 0.9–1.1) and cell viability (&gt;90%) were optimized, particularly at 7.5% gelatin and 30°C.</a:t>
            </a:r>
            <a:endParaRPr lang="en-GB" sz="1200" b="1" dirty="0">
              <a:latin typeface="+mn-lt"/>
            </a:endParaRPr>
          </a:p>
        </p:txBody>
      </p:sp>
      <p:pic>
        <p:nvPicPr>
          <p:cNvPr id="6" name="Picture 5" descr="Diagram of a diagram of a process&#10;&#10;Description automatically generated with medium confidence">
            <a:extLst>
              <a:ext uri="{FF2B5EF4-FFF2-40B4-BE49-F238E27FC236}">
                <a16:creationId xmlns:a16="http://schemas.microsoft.com/office/drawing/2014/main" id="{AD272E42-EE58-B8EF-9309-4EB7082EA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679" y="719030"/>
            <a:ext cx="6796642" cy="4623344"/>
          </a:xfrm>
          <a:prstGeom prst="rect">
            <a:avLst/>
          </a:prstGeom>
        </p:spPr>
      </p:pic>
    </p:spTree>
    <p:extLst>
      <p:ext uri="{BB962C8B-B14F-4D97-AF65-F5344CB8AC3E}">
        <p14:creationId xmlns:p14="http://schemas.microsoft.com/office/powerpoint/2010/main" val="306595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4" name="Content Placeholder 3"/>
          <p:cNvSpPr>
            <a:spLocks noGrp="1"/>
          </p:cNvSpPr>
          <p:nvPr>
            <p:ph sz="half" idx="2"/>
          </p:nvPr>
        </p:nvSpPr>
        <p:spPr>
          <a:xfrm>
            <a:off x="609600" y="1790700"/>
            <a:ext cx="4800600" cy="4533900"/>
          </a:xfrm>
        </p:spPr>
        <p:txBody>
          <a:bodyPr/>
          <a:lstStyle/>
          <a:p>
            <a:pPr marL="457200" indent="-457200">
              <a:buFont typeface="+mj-lt"/>
              <a:buAutoNum type="arabicPeriod"/>
            </a:pPr>
            <a:r>
              <a:rPr lang="en-US" sz="2400" dirty="0"/>
              <a:t>Introduction</a:t>
            </a:r>
          </a:p>
          <a:p>
            <a:pPr marL="457200" indent="-457200">
              <a:buFont typeface="+mj-lt"/>
              <a:buAutoNum type="arabicPeriod"/>
            </a:pPr>
            <a:r>
              <a:rPr lang="en-US" sz="2400" dirty="0"/>
              <a:t>Literature Review</a:t>
            </a:r>
          </a:p>
          <a:p>
            <a:pPr marL="457200" indent="-457200">
              <a:buFont typeface="+mj-lt"/>
              <a:buAutoNum type="arabicPeriod"/>
            </a:pPr>
            <a:r>
              <a:rPr lang="en-US" sz="2400" dirty="0"/>
              <a:t>Materials and Methods</a:t>
            </a:r>
          </a:p>
          <a:p>
            <a:pPr marL="457200" indent="-457200">
              <a:buNone/>
            </a:pPr>
            <a:r>
              <a:rPr lang="en-US" sz="2400" dirty="0"/>
              <a:t>4.	Results and Discussions</a:t>
            </a:r>
          </a:p>
          <a:p>
            <a:pPr marL="457200" indent="-457200">
              <a:buAutoNum type="arabicPeriod" startAt="5"/>
            </a:pPr>
            <a:r>
              <a:rPr lang="en-US" sz="2400" dirty="0"/>
              <a:t>Conclusions</a:t>
            </a:r>
          </a:p>
          <a:p>
            <a:pPr marL="457200" indent="-457200">
              <a:buAutoNum type="arabicPeriod" startAt="5"/>
            </a:pPr>
            <a:r>
              <a:rPr lang="en-US" sz="2400" dirty="0"/>
              <a:t>References</a:t>
            </a:r>
          </a:p>
        </p:txBody>
      </p:sp>
      <p:sp>
        <p:nvSpPr>
          <p:cNvPr id="5" name="Slide Number Placeholder 4"/>
          <p:cNvSpPr>
            <a:spLocks noGrp="1"/>
          </p:cNvSpPr>
          <p:nvPr>
            <p:ph type="sldNum" sz="quarter" idx="10"/>
          </p:nvPr>
        </p:nvSpPr>
        <p:spPr/>
        <p:txBody>
          <a:bodyPr/>
          <a:lstStyle/>
          <a:p>
            <a:fld id="{CA81D980-150D-4A69-8F08-8E409F9A52F0}"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613A875-5564-7C98-8616-CF9AA4AB0663}"/>
              </a:ext>
            </a:extLst>
          </p:cNvPr>
          <p:cNvSpPr>
            <a:spLocks noGrp="1"/>
          </p:cNvSpPr>
          <p:nvPr>
            <p:ph type="title"/>
          </p:nvPr>
        </p:nvSpPr>
        <p:spPr>
          <a:xfrm>
            <a:off x="457200" y="685800"/>
            <a:ext cx="8229600" cy="457200"/>
          </a:xfrm>
        </p:spPr>
        <p:txBody>
          <a:bodyPr/>
          <a:lstStyle/>
          <a:p>
            <a:pPr algn="ctr"/>
            <a:r>
              <a:rPr lang="en-GB" dirty="0"/>
              <a:t>Fu et al. (2024)</a:t>
            </a:r>
            <a:endParaRPr lang="en-US" dirty="0"/>
          </a:p>
        </p:txBody>
      </p:sp>
      <p:pic>
        <p:nvPicPr>
          <p:cNvPr id="5" name="Content Placeholder 4" descr="A diagram of a model&#10;&#10;Description automatically generated">
            <a:extLst>
              <a:ext uri="{FF2B5EF4-FFF2-40B4-BE49-F238E27FC236}">
                <a16:creationId xmlns:a16="http://schemas.microsoft.com/office/drawing/2014/main" id="{990CC22B-2AAF-CCCB-461C-B623270080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p:blipFill>
        <p:spPr>
          <a:xfrm>
            <a:off x="762000" y="1082296"/>
            <a:ext cx="2514600" cy="5166103"/>
          </a:xfrm>
          <a:noFill/>
        </p:spPr>
      </p:pic>
      <p:sp>
        <p:nvSpPr>
          <p:cNvPr id="22" name="Content Placeholder 3">
            <a:extLst>
              <a:ext uri="{FF2B5EF4-FFF2-40B4-BE49-F238E27FC236}">
                <a16:creationId xmlns:a16="http://schemas.microsoft.com/office/drawing/2014/main" id="{23271335-919B-F048-2E89-82CEA1A667E2}"/>
              </a:ext>
            </a:extLst>
          </p:cNvPr>
          <p:cNvSpPr>
            <a:spLocks noGrp="1"/>
          </p:cNvSpPr>
          <p:nvPr>
            <p:ph sz="half" idx="2"/>
          </p:nvPr>
        </p:nvSpPr>
        <p:spPr>
          <a:xfrm>
            <a:off x="3924300" y="1956139"/>
            <a:ext cx="4953000" cy="4267201"/>
          </a:xfrm>
        </p:spPr>
        <p:txBody>
          <a:bodyPr/>
          <a:lstStyle/>
          <a:p>
            <a:pPr marL="0" indent="0" algn="ctr">
              <a:buNone/>
            </a:pPr>
            <a:r>
              <a:rPr lang="en-GB" sz="1200" b="1" dirty="0"/>
              <a:t>Materials Used</a:t>
            </a:r>
            <a:endParaRPr lang="en-US" sz="1200" b="1" dirty="0"/>
          </a:p>
          <a:p>
            <a:pPr marL="0" indent="0">
              <a:buNone/>
            </a:pPr>
            <a:endParaRPr lang="en-US" sz="1200" b="1" dirty="0"/>
          </a:p>
          <a:p>
            <a:pPr marL="0" indent="0">
              <a:buNone/>
            </a:pPr>
            <a:r>
              <a:rPr lang="en-GB" sz="1200" b="1" dirty="0"/>
              <a:t>Pluronic F127 Hydrogel:</a:t>
            </a:r>
            <a:endParaRPr lang="en-US" sz="1200" b="1" dirty="0"/>
          </a:p>
          <a:p>
            <a:r>
              <a:rPr lang="en-US" sz="1200" b="1" dirty="0"/>
              <a:t>Preparation:</a:t>
            </a:r>
            <a:r>
              <a:rPr lang="en-US" sz="1200" dirty="0"/>
              <a:t> Pluronic F127 powder was dissolved in deionized water to create solutions at </a:t>
            </a:r>
            <a:r>
              <a:rPr lang="en-GB" sz="1200" dirty="0">
                <a:effectLst/>
                <a:latin typeface="Aptos" panose="020B0004020202020204" pitchFamily="34" charset="0"/>
                <a:ea typeface="Aptos" panose="020B0004020202020204" pitchFamily="34" charset="0"/>
                <a:cs typeface="Times New Roman" panose="02020603050405020304" pitchFamily="18" charset="0"/>
              </a:rPr>
              <a:t>15%, 20%, 25%, and 30% (w/v) </a:t>
            </a:r>
            <a:r>
              <a:rPr lang="en-GB" sz="1200" dirty="0"/>
              <a:t>concentrations.</a:t>
            </a:r>
          </a:p>
          <a:p>
            <a:endParaRPr lang="en-GB" sz="1200" dirty="0"/>
          </a:p>
          <a:p>
            <a:pPr marL="0" indent="0">
              <a:buNone/>
            </a:pPr>
            <a:r>
              <a:rPr lang="en-GB" sz="1200" b="1" dirty="0"/>
              <a:t>Printing Equipment:</a:t>
            </a:r>
            <a:endParaRPr lang="en-GB" sz="1200" dirty="0"/>
          </a:p>
          <a:p>
            <a:pPr>
              <a:buFont typeface="Arial" panose="020B0604020202020204" pitchFamily="34" charset="0"/>
              <a:buChar char="•"/>
            </a:pPr>
            <a:r>
              <a:rPr lang="en-GB" sz="1200" b="1" dirty="0"/>
              <a:t>Extrusion-Based 3D Bioprinter:</a:t>
            </a:r>
            <a:r>
              <a:rPr lang="en-GB" sz="1200" dirty="0"/>
              <a:t> Utilized for fabricating hydrogel constructs.</a:t>
            </a:r>
          </a:p>
          <a:p>
            <a:pPr>
              <a:buFont typeface="Arial" panose="020B0604020202020204" pitchFamily="34" charset="0"/>
              <a:buChar char="•"/>
            </a:pPr>
            <a:r>
              <a:rPr lang="en-GB" sz="1200" b="1" dirty="0"/>
              <a:t>Nozzles:</a:t>
            </a:r>
            <a:r>
              <a:rPr lang="en-GB" sz="1200" dirty="0"/>
              <a:t> Different gauges were employed to study their influence on printing outcomes.</a:t>
            </a:r>
          </a:p>
          <a:p>
            <a:pPr>
              <a:buFont typeface="Arial" panose="020B0604020202020204" pitchFamily="34" charset="0"/>
              <a:buChar char="•"/>
            </a:pPr>
            <a:r>
              <a:rPr lang="en-GB" sz="1200" b="1" dirty="0"/>
              <a:t>Temperature Control System:</a:t>
            </a:r>
            <a:r>
              <a:rPr lang="en-GB" sz="1200" dirty="0"/>
              <a:t> Maintained specific nozzle temperatures during printing to evaluate thermal effects on hydrogel behaviour.</a:t>
            </a:r>
          </a:p>
          <a:p>
            <a:pPr marL="0" indent="0">
              <a:buNone/>
            </a:pPr>
            <a:endParaRPr lang="en-GB" sz="1200" dirty="0"/>
          </a:p>
          <a:p>
            <a:pPr marL="0" indent="0">
              <a:buNone/>
            </a:pPr>
            <a:endParaRPr lang="en-GB" sz="1200" dirty="0"/>
          </a:p>
          <a:p>
            <a:endParaRPr lang="en-GB" sz="1200" b="1" dirty="0"/>
          </a:p>
        </p:txBody>
      </p:sp>
    </p:spTree>
    <p:extLst>
      <p:ext uri="{BB962C8B-B14F-4D97-AF65-F5344CB8AC3E}">
        <p14:creationId xmlns:p14="http://schemas.microsoft.com/office/powerpoint/2010/main" val="193632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22BE3EE-FF65-14F9-FC0B-58E9FC0C9D54}"/>
              </a:ext>
            </a:extLst>
          </p:cNvPr>
          <p:cNvGraphicFramePr>
            <a:graphicFrameLocks noGrp="1"/>
          </p:cNvGraphicFramePr>
          <p:nvPr>
            <p:extLst>
              <p:ext uri="{D42A27DB-BD31-4B8C-83A1-F6EECF244321}">
                <p14:modId xmlns:p14="http://schemas.microsoft.com/office/powerpoint/2010/main" val="1293746634"/>
              </p:ext>
            </p:extLst>
          </p:nvPr>
        </p:nvGraphicFramePr>
        <p:xfrm>
          <a:off x="0" y="609600"/>
          <a:ext cx="9144000" cy="5638801"/>
        </p:xfrm>
        <a:graphic>
          <a:graphicData uri="http://schemas.openxmlformats.org/drawingml/2006/table">
            <a:tbl>
              <a:tblPr firstRow="1" bandRow="1">
                <a:tableStyleId>{5C22544A-7EE6-4342-B048-85BDC9FD1C3A}</a:tableStyleId>
              </a:tblPr>
              <a:tblGrid>
                <a:gridCol w="1975028">
                  <a:extLst>
                    <a:ext uri="{9D8B030D-6E8A-4147-A177-3AD203B41FA5}">
                      <a16:colId xmlns:a16="http://schemas.microsoft.com/office/drawing/2014/main" val="1370289510"/>
                    </a:ext>
                  </a:extLst>
                </a:gridCol>
                <a:gridCol w="3816172">
                  <a:extLst>
                    <a:ext uri="{9D8B030D-6E8A-4147-A177-3AD203B41FA5}">
                      <a16:colId xmlns:a16="http://schemas.microsoft.com/office/drawing/2014/main" val="2735673896"/>
                    </a:ext>
                  </a:extLst>
                </a:gridCol>
                <a:gridCol w="3352800">
                  <a:extLst>
                    <a:ext uri="{9D8B030D-6E8A-4147-A177-3AD203B41FA5}">
                      <a16:colId xmlns:a16="http://schemas.microsoft.com/office/drawing/2014/main" val="2415931709"/>
                    </a:ext>
                  </a:extLst>
                </a:gridCol>
              </a:tblGrid>
              <a:tr h="358066">
                <a:tc>
                  <a:txBody>
                    <a:bodyPr/>
                    <a:lstStyle/>
                    <a:p>
                      <a:pPr algn="ctr"/>
                      <a:r>
                        <a:rPr lang="en-US" sz="1800" dirty="0"/>
                        <a:t>ANALYSIS</a:t>
                      </a:r>
                      <a:endParaRPr lang="en-GB" sz="1800" dirty="0"/>
                    </a:p>
                  </a:txBody>
                  <a:tcPr marL="78707" marR="78707" marT="39354" marB="39354"/>
                </a:tc>
                <a:tc>
                  <a:txBody>
                    <a:bodyPr/>
                    <a:lstStyle/>
                    <a:p>
                      <a:pPr algn="ctr"/>
                      <a:r>
                        <a:rPr lang="en-US" sz="1800" dirty="0"/>
                        <a:t>METHODS</a:t>
                      </a:r>
                      <a:endParaRPr lang="en-GB" sz="1800" dirty="0"/>
                    </a:p>
                  </a:txBody>
                  <a:tcPr marL="78707" marR="78707" marT="39354" marB="39354"/>
                </a:tc>
                <a:tc>
                  <a:txBody>
                    <a:bodyPr/>
                    <a:lstStyle/>
                    <a:p>
                      <a:pPr algn="ctr"/>
                      <a:r>
                        <a:rPr lang="en-US" sz="1800" dirty="0"/>
                        <a:t>RESULT</a:t>
                      </a:r>
                      <a:endParaRPr lang="en-GB" sz="1800" dirty="0"/>
                    </a:p>
                  </a:txBody>
                  <a:tcPr marL="78707" marR="78707" marT="39354" marB="39354"/>
                </a:tc>
                <a:extLst>
                  <a:ext uri="{0D108BD9-81ED-4DB2-BD59-A6C34878D82A}">
                    <a16:rowId xmlns:a16="http://schemas.microsoft.com/office/drawing/2014/main" val="1715195354"/>
                  </a:ext>
                </a:extLst>
              </a:tr>
              <a:tr h="15967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Rheological Characterization:</a:t>
                      </a:r>
                      <a:endParaRPr lang="en-GB" sz="1200" dirty="0"/>
                    </a:p>
                  </a:txBody>
                  <a:tcPr marL="78707" marR="78707" marT="39354" marB="39354"/>
                </a:tc>
                <a:tc>
                  <a:txBody>
                    <a:bodyPr/>
                    <a:lstStyle/>
                    <a:p>
                      <a:pPr marL="0" indent="0">
                        <a:buFont typeface="Arial" panose="020B0604020202020204" pitchFamily="34" charset="0"/>
                        <a:buNone/>
                      </a:pPr>
                      <a:r>
                        <a:rPr lang="en-GB" sz="1200" b="1" dirty="0"/>
                        <a:t>Objective: </a:t>
                      </a:r>
                      <a:r>
                        <a:rPr lang="en-US" sz="1200" b="0" dirty="0"/>
                        <a:t>D</a:t>
                      </a:r>
                      <a:r>
                        <a:rPr lang="en-US" sz="1200" dirty="0"/>
                        <a:t>etermine the viscosity and flow behavior of Pluronic F127 solutions at various concentrations and temperatures.</a:t>
                      </a:r>
                    </a:p>
                    <a:p>
                      <a:pPr marL="0" indent="0">
                        <a:buFont typeface="Arial" panose="020B0604020202020204" pitchFamily="34" charset="0"/>
                        <a:buNone/>
                      </a:pPr>
                      <a:endParaRPr lang="en-US" sz="1200" b="1" dirty="0"/>
                    </a:p>
                    <a:p>
                      <a:pPr marL="0" indent="0">
                        <a:buFont typeface="Arial" panose="020B0604020202020204" pitchFamily="34" charset="0"/>
                        <a:buNone/>
                      </a:pPr>
                      <a:r>
                        <a:rPr lang="en-US" sz="1200" b="1" dirty="0"/>
                        <a:t>Procedure:</a:t>
                      </a:r>
                      <a:r>
                        <a:rPr lang="en-US" sz="1200" dirty="0"/>
                        <a:t> Rheological measurements were conducted using a rheometer to obtain data on the storage modulus (G') and loss modulus (G'').</a:t>
                      </a:r>
                      <a:endParaRPr lang="en-US" sz="1200" b="1" dirty="0"/>
                    </a:p>
                  </a:txBody>
                  <a:tcPr marL="78707" marR="78707" marT="39354" marB="39354"/>
                </a:tc>
                <a:tc>
                  <a:txBody>
                    <a:bodyPr/>
                    <a:lstStyle/>
                    <a:p>
                      <a:pPr marL="171450" indent="-171450">
                        <a:buFont typeface="Arial" panose="020B0604020202020204" pitchFamily="34" charset="0"/>
                        <a:buChar char="•"/>
                      </a:pPr>
                      <a:r>
                        <a:rPr lang="en-US" sz="1200" dirty="0"/>
                        <a:t>At lower temperatures, the bioink exhibited a liquid-like behavior with a dominant loss modulus (G'' &gt; G'), suitable for extrusion.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Upon heating, Pluronic F127 transitioned into a gel-like state, characterized by a dominant storage modulus (G' &gt; G''), ensuring structural stability post-deposition.</a:t>
                      </a:r>
                    </a:p>
                  </a:txBody>
                  <a:tcPr marL="78707" marR="78707" marT="39354" marB="39354"/>
                </a:tc>
                <a:extLst>
                  <a:ext uri="{0D108BD9-81ED-4DB2-BD59-A6C34878D82A}">
                    <a16:rowId xmlns:a16="http://schemas.microsoft.com/office/drawing/2014/main" val="526126752"/>
                  </a:ext>
                </a:extLst>
              </a:tr>
              <a:tr h="19347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Printing Parameter Evaluation:</a:t>
                      </a:r>
                    </a:p>
                  </a:txBody>
                  <a:tcPr marL="78707" marR="78707" marT="39354" marB="39354"/>
                </a:tc>
                <a:tc>
                  <a:txBody>
                    <a:bodyPr/>
                    <a:lstStyle/>
                    <a:p>
                      <a:pPr marL="0" indent="0">
                        <a:buFont typeface="Arial" panose="020B0604020202020204" pitchFamily="34" charset="0"/>
                        <a:buNone/>
                      </a:pPr>
                      <a:r>
                        <a:rPr lang="en-GB" sz="1200" b="1" dirty="0"/>
                        <a:t>Parameters:</a:t>
                      </a:r>
                      <a:endParaRPr lang="en-US" sz="1200" b="1" dirty="0"/>
                    </a:p>
                    <a:p>
                      <a:pPr marL="171450" indent="-171450">
                        <a:buFont typeface="Arial" panose="020B0604020202020204" pitchFamily="34" charset="0"/>
                        <a:buChar char="•"/>
                      </a:pPr>
                      <a:r>
                        <a:rPr lang="en-US" sz="1200" b="1" dirty="0"/>
                        <a:t>Nozzle Gauge:</a:t>
                      </a:r>
                      <a:r>
                        <a:rPr lang="en-US" sz="1200" dirty="0"/>
                        <a:t> To observe their impact on filament formation and resolution.</a:t>
                      </a:r>
                    </a:p>
                    <a:p>
                      <a:pPr marL="171450" indent="-171450">
                        <a:buFont typeface="Arial" panose="020B0604020202020204" pitchFamily="34" charset="0"/>
                        <a:buChar char="•"/>
                      </a:pPr>
                      <a:r>
                        <a:rPr lang="en-US" sz="1200" b="1" dirty="0"/>
                        <a:t>Nozzle Temperature:</a:t>
                      </a:r>
                      <a:r>
                        <a:rPr lang="en-US" sz="1200" dirty="0"/>
                        <a:t> To study thermal effects on hydrogel extrusion and stability.</a:t>
                      </a:r>
                    </a:p>
                    <a:p>
                      <a:pPr marL="171450" indent="-171450">
                        <a:buFont typeface="Arial" panose="020B0604020202020204" pitchFamily="34" charset="0"/>
                        <a:buChar char="•"/>
                      </a:pPr>
                      <a:r>
                        <a:rPr lang="en-US" sz="1200" b="1" dirty="0"/>
                        <a:t>Path Height:</a:t>
                      </a:r>
                      <a:r>
                        <a:rPr lang="en-US" sz="1200" dirty="0"/>
                        <a:t> To optimize layer deposition.</a:t>
                      </a:r>
                    </a:p>
                    <a:p>
                      <a:pPr marL="171450" indent="-171450">
                        <a:buFont typeface="Arial" panose="020B0604020202020204" pitchFamily="34" charset="0"/>
                        <a:buChar char="•"/>
                      </a:pPr>
                      <a:endParaRPr lang="en-US" sz="1200" dirty="0"/>
                    </a:p>
                  </a:txBody>
                  <a:tcPr marL="78707" marR="78707" marT="39354" marB="39354"/>
                </a:tc>
                <a:tc>
                  <a:txBody>
                    <a:bodyPr/>
                    <a:lstStyle/>
                    <a:p>
                      <a:pPr marL="171450" indent="-171450">
                        <a:buFont typeface="Arial" panose="020B0604020202020204" pitchFamily="34" charset="0"/>
                        <a:buChar char="•"/>
                      </a:pPr>
                      <a:r>
                        <a:rPr lang="en-GB" sz="1200" b="1" dirty="0"/>
                        <a:t>Smaller gauges</a:t>
                      </a:r>
                      <a:r>
                        <a:rPr lang="en-GB" sz="1200" dirty="0"/>
                        <a:t>: </a:t>
                      </a:r>
                      <a:r>
                        <a:rPr lang="en-US" sz="1200" dirty="0"/>
                        <a:t>higher resolution but increased the risk of clogging.</a:t>
                      </a:r>
                    </a:p>
                    <a:p>
                      <a:pPr marL="171450" indent="-171450">
                        <a:buFont typeface="Arial" panose="020B0604020202020204" pitchFamily="34" charset="0"/>
                        <a:buChar char="•"/>
                      </a:pPr>
                      <a:r>
                        <a:rPr lang="en-GB" sz="1200" b="1" dirty="0"/>
                        <a:t>Larger gauges</a:t>
                      </a:r>
                      <a:r>
                        <a:rPr lang="en-GB" sz="1200" dirty="0"/>
                        <a:t>: </a:t>
                      </a:r>
                      <a:r>
                        <a:rPr lang="en-US" sz="1200" dirty="0"/>
                        <a:t>smoother extrusion but reduced resolution.</a:t>
                      </a:r>
                    </a:p>
                    <a:p>
                      <a:pPr marL="171450" indent="-171450">
                        <a:buFont typeface="Arial" panose="020B0604020202020204" pitchFamily="34" charset="0"/>
                        <a:buChar char="•"/>
                      </a:pPr>
                      <a:r>
                        <a:rPr lang="en-US" sz="1200" dirty="0"/>
                        <a:t>&gt;</a:t>
                      </a:r>
                      <a:r>
                        <a:rPr lang="en-GB" sz="1200" dirty="0"/>
                        <a:t>23°C supported consistent extrusion.</a:t>
                      </a:r>
                    </a:p>
                    <a:p>
                      <a:pPr marL="171450" indent="-171450">
                        <a:buFont typeface="Arial" panose="020B0604020202020204" pitchFamily="34" charset="0"/>
                        <a:buChar char="•"/>
                      </a:pPr>
                      <a:r>
                        <a:rPr lang="en-US" sz="1200" dirty="0"/>
                        <a:t>Optimal print fidelity was observed between 0.3 - 0.35 mm.</a:t>
                      </a:r>
                    </a:p>
                    <a:p>
                      <a:pPr marL="0" indent="0">
                        <a:buFont typeface="Arial" panose="020B0604020202020204" pitchFamily="34" charset="0"/>
                        <a:buNone/>
                      </a:pPr>
                      <a:endParaRPr lang="en-US" sz="1200" dirty="0"/>
                    </a:p>
                    <a:p>
                      <a:pPr marL="0" indent="0">
                        <a:buFont typeface="Arial" panose="020B0604020202020204" pitchFamily="34" charset="0"/>
                        <a:buNone/>
                      </a:pPr>
                      <a:r>
                        <a:rPr lang="en-GB" sz="1200" kern="1200" dirty="0">
                          <a:solidFill>
                            <a:schemeClr val="dk1"/>
                          </a:solidFill>
                          <a:effectLst/>
                          <a:latin typeface="+mn-lt"/>
                          <a:ea typeface="+mn-ea"/>
                          <a:cs typeface="+mn-cs"/>
                        </a:rPr>
                        <a:t>Factors influencing printability the most are </a:t>
                      </a:r>
                      <a:r>
                        <a:rPr lang="en-GB" sz="1200" b="1" kern="1200" dirty="0">
                          <a:solidFill>
                            <a:schemeClr val="dk1"/>
                          </a:solidFill>
                          <a:effectLst/>
                          <a:latin typeface="+mn-lt"/>
                          <a:ea typeface="+mn-ea"/>
                          <a:cs typeface="+mn-cs"/>
                        </a:rPr>
                        <a:t>nozzle temperature</a:t>
                      </a:r>
                      <a:r>
                        <a:rPr lang="en-GB" sz="1200" kern="1200" dirty="0">
                          <a:solidFill>
                            <a:schemeClr val="dk1"/>
                          </a:solidFill>
                          <a:effectLst/>
                          <a:latin typeface="+mn-lt"/>
                          <a:ea typeface="+mn-ea"/>
                          <a:cs typeface="+mn-cs"/>
                        </a:rPr>
                        <a:t> and </a:t>
                      </a:r>
                      <a:r>
                        <a:rPr lang="en-GB" sz="1200" b="1" kern="1200" dirty="0">
                          <a:solidFill>
                            <a:schemeClr val="dk1"/>
                          </a:solidFill>
                          <a:effectLst/>
                          <a:latin typeface="+mn-lt"/>
                          <a:ea typeface="+mn-ea"/>
                          <a:cs typeface="+mn-cs"/>
                        </a:rPr>
                        <a:t>path height</a:t>
                      </a:r>
                      <a:r>
                        <a:rPr lang="en-GB" sz="1200" kern="1200" dirty="0">
                          <a:solidFill>
                            <a:schemeClr val="dk1"/>
                          </a:solidFill>
                          <a:effectLst/>
                          <a:latin typeface="+mn-lt"/>
                          <a:ea typeface="+mn-ea"/>
                          <a:cs typeface="+mn-cs"/>
                        </a:rPr>
                        <a:t>.</a:t>
                      </a:r>
                      <a:endParaRPr lang="en-GB" sz="1200" dirty="0"/>
                    </a:p>
                  </a:txBody>
                  <a:tcPr marL="78707" marR="78707" marT="39354" marB="39354"/>
                </a:tc>
                <a:extLst>
                  <a:ext uri="{0D108BD9-81ED-4DB2-BD59-A6C34878D82A}">
                    <a16:rowId xmlns:a16="http://schemas.microsoft.com/office/drawing/2014/main" val="2353001209"/>
                  </a:ext>
                </a:extLst>
              </a:tr>
              <a:tr h="17492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Machine Learning Model:</a:t>
                      </a:r>
                    </a:p>
                  </a:txBody>
                  <a:tcPr marL="78707" marR="78707" marT="39354" marB="39354"/>
                </a:tc>
                <a:tc>
                  <a:txBody>
                    <a:bodyPr/>
                    <a:lstStyle/>
                    <a:p>
                      <a:r>
                        <a:rPr lang="en-US" sz="1200" b="1" dirty="0"/>
                        <a:t>Support Vector Machine (SVM):</a:t>
                      </a:r>
                    </a:p>
                    <a:p>
                      <a:pPr marL="171450" indent="-171450">
                        <a:buFont typeface="Arial" panose="020B0604020202020204" pitchFamily="34" charset="0"/>
                        <a:buChar char="•"/>
                      </a:pPr>
                      <a:r>
                        <a:rPr lang="en-US" sz="1200" b="1" dirty="0"/>
                        <a:t>Training Data:</a:t>
                      </a:r>
                      <a:r>
                        <a:rPr lang="en-US" sz="1200" dirty="0"/>
                        <a:t> Experimental results from various parameter combinations were used to train the SVM model.</a:t>
                      </a:r>
                    </a:p>
                    <a:p>
                      <a:pPr marL="171450" indent="-171450">
                        <a:buFont typeface="Arial" panose="020B0604020202020204" pitchFamily="34" charset="0"/>
                        <a:buChar char="•"/>
                      </a:pPr>
                      <a:r>
                        <a:rPr lang="en-US" sz="1200" b="1" dirty="0"/>
                        <a:t>Objective:</a:t>
                      </a:r>
                      <a:r>
                        <a:rPr lang="en-US" sz="1200" dirty="0"/>
                        <a:t> To predict optimal printing parameters that yield high-fidelity constructs.</a:t>
                      </a:r>
                    </a:p>
                    <a:p>
                      <a:pPr marL="0" indent="0">
                        <a:buFont typeface="Arial" panose="020B0604020202020204" pitchFamily="34" charset="0"/>
                        <a:buNone/>
                      </a:pPr>
                      <a:endParaRPr lang="en-US" sz="1200" dirty="0"/>
                    </a:p>
                    <a:p>
                      <a:pPr marL="0" indent="0">
                        <a:buFont typeface="Arial" panose="020B0604020202020204" pitchFamily="34" charset="0"/>
                        <a:buNone/>
                      </a:pPr>
                      <a:r>
                        <a:rPr lang="en-GB" sz="1200" b="1" dirty="0"/>
                        <a:t>Process Map Generation: </a:t>
                      </a:r>
                      <a:r>
                        <a:rPr lang="en-US" sz="1200" b="0" dirty="0"/>
                        <a:t>T</a:t>
                      </a:r>
                      <a:r>
                        <a:rPr lang="en-US" sz="1200" dirty="0"/>
                        <a:t>o assist in selecting parameter sets that maximize print quality.</a:t>
                      </a:r>
                      <a:endParaRPr lang="en-US" sz="1200" b="1" dirty="0"/>
                    </a:p>
                  </a:txBody>
                  <a:tcPr marL="78707" marR="78707" marT="39354" marB="39354"/>
                </a:tc>
                <a:tc>
                  <a:txBody>
                    <a:bodyPr/>
                    <a:lstStyle/>
                    <a:p>
                      <a:pPr marL="171450" indent="-171450">
                        <a:buFont typeface="Arial" panose="020B0604020202020204" pitchFamily="34" charset="0"/>
                        <a:buChar char="•"/>
                      </a:pPr>
                      <a:r>
                        <a:rPr lang="en-US" sz="1200" dirty="0"/>
                        <a:t>Achieved an accuracy of 83.3% in predicting high-quality parameter combinations.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Identified a parameter space with a &gt;75% probability of achieving high-fidelity prints. (Visualized using a 3D process map).</a:t>
                      </a:r>
                    </a:p>
                  </a:txBody>
                  <a:tcPr marL="78707" marR="78707" marT="39354" marB="39354"/>
                </a:tc>
                <a:extLst>
                  <a:ext uri="{0D108BD9-81ED-4DB2-BD59-A6C34878D82A}">
                    <a16:rowId xmlns:a16="http://schemas.microsoft.com/office/drawing/2014/main" val="79336285"/>
                  </a:ext>
                </a:extLst>
              </a:tr>
            </a:tbl>
          </a:graphicData>
        </a:graphic>
      </p:graphicFrame>
    </p:spTree>
    <p:extLst>
      <p:ext uri="{BB962C8B-B14F-4D97-AF65-F5344CB8AC3E}">
        <p14:creationId xmlns:p14="http://schemas.microsoft.com/office/powerpoint/2010/main" val="1881158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FB846E-F429-A500-5C78-9E83B0BAF0DE}"/>
              </a:ext>
            </a:extLst>
          </p:cNvPr>
          <p:cNvSpPr>
            <a:spLocks noGrp="1"/>
          </p:cNvSpPr>
          <p:nvPr>
            <p:ph type="title"/>
          </p:nvPr>
        </p:nvSpPr>
        <p:spPr>
          <a:xfrm>
            <a:off x="457199" y="5457036"/>
            <a:ext cx="8229600" cy="533400"/>
          </a:xfrm>
        </p:spPr>
        <p:txBody>
          <a:bodyPr/>
          <a:lstStyle/>
          <a:p>
            <a:pPr algn="ctr"/>
            <a:r>
              <a:rPr lang="en-US" sz="1200" b="1" dirty="0">
                <a:latin typeface="+mn-lt"/>
              </a:rPr>
              <a:t>The </a:t>
            </a:r>
            <a:r>
              <a:rPr lang="en-GB" sz="1200" b="1" dirty="0">
                <a:effectLst/>
                <a:latin typeface="+mn-lt"/>
                <a:ea typeface="Aptos" panose="020B0004020202020204" pitchFamily="34" charset="0"/>
                <a:cs typeface="Times New Roman" panose="02020603050405020304" pitchFamily="18" charset="0"/>
              </a:rPr>
              <a:t>3D process map produced by the SVM showed which parameter combinations had &gt;75% chance of producing prints of good quality. </a:t>
            </a:r>
            <a:endParaRPr lang="en-US" sz="1200" b="1" dirty="0">
              <a:latin typeface="+mn-lt"/>
            </a:endParaRPr>
          </a:p>
        </p:txBody>
      </p:sp>
      <p:pic>
        <p:nvPicPr>
          <p:cNvPr id="8" name="Picture 7" descr="A diagram of a graph&#10;&#10;Description automatically generated">
            <a:extLst>
              <a:ext uri="{FF2B5EF4-FFF2-40B4-BE49-F238E27FC236}">
                <a16:creationId xmlns:a16="http://schemas.microsoft.com/office/drawing/2014/main" id="{D68E18F6-DED7-685D-60C1-8AEFD211B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942" y="881883"/>
            <a:ext cx="5682115" cy="4071766"/>
          </a:xfrm>
          <a:prstGeom prst="rect">
            <a:avLst/>
          </a:prstGeom>
        </p:spPr>
      </p:pic>
    </p:spTree>
    <p:extLst>
      <p:ext uri="{BB962C8B-B14F-4D97-AF65-F5344CB8AC3E}">
        <p14:creationId xmlns:p14="http://schemas.microsoft.com/office/powerpoint/2010/main" val="1698997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31837"/>
            <a:ext cx="8229600" cy="808038"/>
          </a:xfrm>
        </p:spPr>
        <p:txBody>
          <a:bodyPr/>
          <a:lstStyle/>
          <a:p>
            <a:r>
              <a:rPr lang="en-US" dirty="0"/>
              <a:t>4. Results and Discussions</a:t>
            </a:r>
            <a:br>
              <a:rPr lang="en-US" dirty="0"/>
            </a:br>
            <a:endParaRPr lang="en-US" dirty="0"/>
          </a:p>
        </p:txBody>
      </p:sp>
      <p:sp>
        <p:nvSpPr>
          <p:cNvPr id="2560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5605" name="Rectangle 5"/>
          <p:cNvSpPr>
            <a:spLocks noChangeArrowheads="1"/>
          </p:cNvSpPr>
          <p:nvPr/>
        </p:nvSpPr>
        <p:spPr bwMode="auto">
          <a:xfrm>
            <a:off x="0" y="6850063"/>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Times New Roman" pitchFamily="18" charset="0"/>
                <a:ea typeface="Calibri" pitchFamily="34" charset="0"/>
                <a:cs typeface="Times New Roman" pitchFamily="18" charset="0"/>
              </a:rPr>
              <a:t>Figure 4 - Contour map for 2D temperature distribution of SLM of Ti-6Al-4V</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Content Placeholder 6">
            <a:extLst>
              <a:ext uri="{FF2B5EF4-FFF2-40B4-BE49-F238E27FC236}">
                <a16:creationId xmlns:a16="http://schemas.microsoft.com/office/drawing/2014/main" id="{F846EF2E-BDC6-9090-1066-B3E78F6746EB}"/>
              </a:ext>
            </a:extLst>
          </p:cNvPr>
          <p:cNvSpPr>
            <a:spLocks noGrp="1"/>
          </p:cNvSpPr>
          <p:nvPr>
            <p:ph idx="1"/>
          </p:nvPr>
        </p:nvSpPr>
        <p:spPr>
          <a:xfrm>
            <a:off x="457200" y="1371600"/>
            <a:ext cx="8534400" cy="4686300"/>
          </a:xfrm>
        </p:spPr>
        <p:txBody>
          <a:bodyPr/>
          <a:lstStyle/>
          <a:p>
            <a:r>
              <a:rPr lang="en-GB" sz="1800" dirty="0">
                <a:effectLst/>
                <a:latin typeface="Aptos" panose="020B0004020202020204" pitchFamily="34" charset="0"/>
                <a:ea typeface="Times New Roman" panose="02020603050405020304" pitchFamily="18" charset="0"/>
              </a:rPr>
              <a:t>This section provides a detailed analysis of the outcomes from the machine learning models, accompanied by comparisons with the findings of existing research papers. The results validate the ability of machine learning to optimize 3D bioprinting parameters, improve print quality, and align closely with established literature. Relevant visualizations and tables from the model outputs have been included.</a:t>
            </a:r>
            <a:endParaRPr lang="en-001" sz="1800" dirty="0">
              <a:effectLst/>
              <a:latin typeface="Times New Roman" panose="02020603050405020304" pitchFamily="18" charset="0"/>
              <a:ea typeface="Times New Roman" panose="02020603050405020304" pitchFamily="18" charset="0"/>
            </a:endParaRPr>
          </a:p>
          <a:p>
            <a:endParaRPr lang="en-001" dirty="0"/>
          </a:p>
        </p:txBody>
      </p:sp>
      <p:graphicFrame>
        <p:nvGraphicFramePr>
          <p:cNvPr id="8" name="Table 7">
            <a:extLst>
              <a:ext uri="{FF2B5EF4-FFF2-40B4-BE49-F238E27FC236}">
                <a16:creationId xmlns:a16="http://schemas.microsoft.com/office/drawing/2014/main" id="{F3A76AD3-A3D3-4C8C-4C5E-C24B8412FDA2}"/>
              </a:ext>
            </a:extLst>
          </p:cNvPr>
          <p:cNvGraphicFramePr>
            <a:graphicFrameLocks noGrp="1"/>
          </p:cNvGraphicFramePr>
          <p:nvPr>
            <p:extLst>
              <p:ext uri="{D42A27DB-BD31-4B8C-83A1-F6EECF244321}">
                <p14:modId xmlns:p14="http://schemas.microsoft.com/office/powerpoint/2010/main" val="1495447133"/>
              </p:ext>
            </p:extLst>
          </p:nvPr>
        </p:nvGraphicFramePr>
        <p:xfrm>
          <a:off x="838199" y="3605085"/>
          <a:ext cx="7848600" cy="1781429"/>
        </p:xfrm>
        <a:graphic>
          <a:graphicData uri="http://schemas.openxmlformats.org/drawingml/2006/table">
            <a:tbl>
              <a:tblPr firstRow="1" firstCol="1" bandRow="1">
                <a:tableStyleId>{5C22544A-7EE6-4342-B048-85BDC9FD1C3A}</a:tableStyleId>
              </a:tblPr>
              <a:tblGrid>
                <a:gridCol w="2616200">
                  <a:extLst>
                    <a:ext uri="{9D8B030D-6E8A-4147-A177-3AD203B41FA5}">
                      <a16:colId xmlns:a16="http://schemas.microsoft.com/office/drawing/2014/main" val="878710575"/>
                    </a:ext>
                  </a:extLst>
                </a:gridCol>
                <a:gridCol w="2616200">
                  <a:extLst>
                    <a:ext uri="{9D8B030D-6E8A-4147-A177-3AD203B41FA5}">
                      <a16:colId xmlns:a16="http://schemas.microsoft.com/office/drawing/2014/main" val="3170492831"/>
                    </a:ext>
                  </a:extLst>
                </a:gridCol>
                <a:gridCol w="2616200">
                  <a:extLst>
                    <a:ext uri="{9D8B030D-6E8A-4147-A177-3AD203B41FA5}">
                      <a16:colId xmlns:a16="http://schemas.microsoft.com/office/drawing/2014/main" val="1123245951"/>
                    </a:ext>
                  </a:extLst>
                </a:gridCol>
              </a:tblGrid>
              <a:tr h="0">
                <a:tc>
                  <a:txBody>
                    <a:bodyPr/>
                    <a:lstStyle/>
                    <a:p>
                      <a:pPr algn="ctr">
                        <a:lnSpc>
                          <a:spcPct val="107000"/>
                        </a:lnSpc>
                        <a:spcAft>
                          <a:spcPts val="800"/>
                        </a:spcAft>
                      </a:pPr>
                      <a:r>
                        <a:rPr lang="en-GB" sz="1100" kern="100">
                          <a:effectLst/>
                        </a:rPr>
                        <a:t>Model</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100" kern="100">
                          <a:effectLst/>
                        </a:rPr>
                        <a:t>Accuracy (%)</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100" kern="100">
                          <a:effectLst/>
                        </a:rPr>
                        <a:t>Key Findings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9225362"/>
                  </a:ext>
                </a:extLst>
              </a:tr>
              <a:tr h="0">
                <a:tc>
                  <a:txBody>
                    <a:bodyPr/>
                    <a:lstStyle/>
                    <a:p>
                      <a:pPr>
                        <a:lnSpc>
                          <a:spcPct val="107000"/>
                        </a:lnSpc>
                        <a:spcAft>
                          <a:spcPts val="800"/>
                        </a:spcAft>
                      </a:pPr>
                      <a:r>
                        <a:rPr lang="en-GB" sz="1000" kern="100">
                          <a:effectLst/>
                        </a:rPr>
                        <a:t>Support Vector Machine (SVM)</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000" kern="100">
                          <a:effectLst/>
                        </a:rPr>
                        <a:t>83.3%</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000" kern="100">
                          <a:effectLst/>
                        </a:rPr>
                        <a:t>Identified Extrusion Pressure and Layer Height as the most critical parameters.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2422331"/>
                  </a:ext>
                </a:extLst>
              </a:tr>
              <a:tr h="0">
                <a:tc>
                  <a:txBody>
                    <a:bodyPr/>
                    <a:lstStyle/>
                    <a:p>
                      <a:pPr>
                        <a:lnSpc>
                          <a:spcPct val="107000"/>
                        </a:lnSpc>
                        <a:spcAft>
                          <a:spcPts val="800"/>
                        </a:spcAft>
                      </a:pPr>
                      <a:r>
                        <a:rPr lang="en-GB" sz="1000" kern="100">
                          <a:effectLst/>
                        </a:rPr>
                        <a:t>Random Forest</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000" kern="100">
                          <a:effectLst/>
                        </a:rPr>
                        <a:t>92.4%</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000" kern="100" dirty="0">
                          <a:effectLst/>
                        </a:rPr>
                        <a:t>Top Features: Pressure (85%), Layer Height (78%), Speed (65%). Achieved higher accuracy by handling nonlinear relationships effectively.</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1126500"/>
                  </a:ext>
                </a:extLst>
              </a:tr>
              <a:tr h="0">
                <a:tc>
                  <a:txBody>
                    <a:bodyPr/>
                    <a:lstStyle/>
                    <a:p>
                      <a:pPr>
                        <a:lnSpc>
                          <a:spcPct val="107000"/>
                        </a:lnSpc>
                        <a:spcAft>
                          <a:spcPts val="800"/>
                        </a:spcAft>
                      </a:pPr>
                      <a:r>
                        <a:rPr lang="en-GB" sz="1000" kern="100">
                          <a:effectLst/>
                        </a:rPr>
                        <a:t>Neural Network</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000" kern="100">
                          <a:effectLst/>
                        </a:rPr>
                        <a:t>90.1%</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000" kern="100" dirty="0">
                          <a:effectLst/>
                        </a:rPr>
                        <a:t>Successfully captured complex relationships between parameters, providing reliable multi-class predictions for Good, Bad, and best print quality outcomes.</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666746"/>
                  </a:ext>
                </a:extLst>
              </a:tr>
            </a:tbl>
          </a:graphicData>
        </a:graphic>
      </p:graphicFrame>
      <p:sp>
        <p:nvSpPr>
          <p:cNvPr id="9" name="Rectangle 1">
            <a:extLst>
              <a:ext uri="{FF2B5EF4-FFF2-40B4-BE49-F238E27FC236}">
                <a16:creationId xmlns:a16="http://schemas.microsoft.com/office/drawing/2014/main" id="{FA74DB86-7A51-64A1-8C2A-CCD07DF6F86C}"/>
              </a:ext>
            </a:extLst>
          </p:cNvPr>
          <p:cNvSpPr>
            <a:spLocks noChangeArrowheads="1"/>
          </p:cNvSpPr>
          <p:nvPr/>
        </p:nvSpPr>
        <p:spPr bwMode="auto">
          <a:xfrm>
            <a:off x="762000" y="3133507"/>
            <a:ext cx="8229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001" sz="1100" b="1" i="0" u="none" strike="noStrike" cap="none" normalizeH="0" baseline="0" dirty="0">
                <a:ln>
                  <a:noFill/>
                </a:ln>
                <a:solidFill>
                  <a:schemeClr val="tx1"/>
                </a:solidFill>
                <a:effectLst/>
                <a:latin typeface="Aptos Display" panose="020B0004020202020204" pitchFamily="34" charset="0"/>
                <a:ea typeface="Times New Roman" panose="02020603050405020304" pitchFamily="18" charset="0"/>
              </a:rPr>
              <a:t>Model Performance</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The performance of Support Vector Machine (SVM), Random Forest, and Neural Network models is summarized below:</a:t>
            </a:r>
            <a:endParaRPr kumimoji="0" lang="en-GB" altLang="en-001"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C838C99-71EE-2F00-0179-22F8F6AC40D9}"/>
              </a:ext>
            </a:extLst>
          </p:cNvPr>
          <p:cNvSpPr txBox="1"/>
          <p:nvPr/>
        </p:nvSpPr>
        <p:spPr>
          <a:xfrm>
            <a:off x="609600" y="1447800"/>
            <a:ext cx="2819400" cy="2862322"/>
          </a:xfrm>
          <a:prstGeom prst="rect">
            <a:avLst/>
          </a:prstGeom>
          <a:noFill/>
        </p:spPr>
        <p:txBody>
          <a:bodyPr wrap="square">
            <a:spAutoFit/>
          </a:bodyPr>
          <a:lstStyle/>
          <a:p>
            <a:r>
              <a:rPr lang="en-GB" sz="1800" b="1" u="sng" dirty="0">
                <a:effectLst/>
                <a:latin typeface="Aptos" panose="020B0004020202020204" pitchFamily="34" charset="0"/>
                <a:ea typeface="Times New Roman" panose="02020603050405020304" pitchFamily="18" charset="0"/>
              </a:rPr>
              <a:t>Class Distribution Analysis</a:t>
            </a:r>
            <a:endParaRPr lang="en-001" sz="2000" b="1" u="sng" dirty="0">
              <a:effectLst/>
              <a:latin typeface="Times New Roman" panose="02020603050405020304" pitchFamily="18" charset="0"/>
              <a:ea typeface="Times New Roman" panose="02020603050405020304" pitchFamily="18" charset="0"/>
            </a:endParaRPr>
          </a:p>
          <a:p>
            <a:r>
              <a:rPr lang="en-GB" sz="1800" dirty="0">
                <a:effectLst/>
                <a:latin typeface="Aptos" panose="020B0004020202020204" pitchFamily="34" charset="0"/>
                <a:ea typeface="Times New Roman" panose="02020603050405020304" pitchFamily="18" charset="0"/>
              </a:rPr>
              <a:t>The class distribution for print quality (Good, Bad, Best) is shown below:</a:t>
            </a:r>
            <a:endParaRPr lang="en-001" sz="2000" dirty="0">
              <a:effectLst/>
              <a:latin typeface="Times New Roman" panose="02020603050405020304" pitchFamily="18" charset="0"/>
              <a:ea typeface="Times New Roman" panose="02020603050405020304" pitchFamily="18" charset="0"/>
            </a:endParaRPr>
          </a:p>
          <a:p>
            <a:pPr marL="342900" lvl="0" indent="-342900" algn="ctr">
              <a:buSzPts val="1000"/>
              <a:buFont typeface="Symbol" panose="05050102010706020507" pitchFamily="18" charset="2"/>
              <a:buChar char=""/>
              <a:tabLst>
                <a:tab pos="228600" algn="l"/>
              </a:tabLst>
            </a:pPr>
            <a:r>
              <a:rPr lang="en-GB" sz="1800" dirty="0">
                <a:effectLst/>
                <a:latin typeface="Aptos" panose="020B0004020202020204" pitchFamily="34" charset="0"/>
                <a:ea typeface="Times New Roman" panose="02020603050405020304" pitchFamily="18" charset="0"/>
              </a:rPr>
              <a:t>The dataset is well-balanced across all classes, ensuring robust model performance.</a:t>
            </a:r>
            <a:endParaRPr lang="en-001" sz="20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E522DEBA-4B4F-87CE-1EF4-D8A3BEF6E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752600"/>
            <a:ext cx="4849495" cy="3007360"/>
          </a:xfrm>
          <a:prstGeom prst="rect">
            <a:avLst/>
          </a:prstGeom>
        </p:spPr>
      </p:pic>
    </p:spTree>
    <p:extLst>
      <p:ext uri="{BB962C8B-B14F-4D97-AF65-F5344CB8AC3E}">
        <p14:creationId xmlns:p14="http://schemas.microsoft.com/office/powerpoint/2010/main" val="1937847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4C501AF2-44F4-80CD-21EA-1115AFABE823}"/>
              </a:ext>
            </a:extLst>
          </p:cNvPr>
          <p:cNvSpPr>
            <a:spLocks noGrp="1"/>
          </p:cNvSpPr>
          <p:nvPr>
            <p:ph idx="1"/>
          </p:nvPr>
        </p:nvSpPr>
        <p:spPr>
          <a:xfrm>
            <a:off x="304800" y="838200"/>
            <a:ext cx="8229600" cy="4533900"/>
          </a:xfrm>
        </p:spPr>
        <p:txBody>
          <a:bodyPr/>
          <a:lstStyle/>
          <a:p>
            <a:pPr marL="0" indent="0" algn="just">
              <a:buNone/>
            </a:pPr>
            <a:r>
              <a:rPr lang="en-GB" sz="1800" b="1" dirty="0">
                <a:effectLst/>
                <a:latin typeface="Aptos" panose="020B0004020202020204" pitchFamily="34" charset="0"/>
                <a:ea typeface="Times New Roman" panose="02020603050405020304" pitchFamily="18" charset="0"/>
              </a:rPr>
              <a:t>Feature Importance and Parameter Analysis</a:t>
            </a:r>
            <a:endParaRPr lang="en-001" sz="1800" dirty="0">
              <a:effectLst/>
              <a:latin typeface="Times New Roman" panose="02020603050405020304" pitchFamily="18" charset="0"/>
              <a:ea typeface="Times New Roman" panose="02020603050405020304" pitchFamily="18" charset="0"/>
            </a:endParaRPr>
          </a:p>
          <a:p>
            <a:pPr marL="0" indent="0" algn="just">
              <a:buNone/>
            </a:pPr>
            <a:r>
              <a:rPr lang="en-GB" sz="1800" b="1" u="sng" dirty="0">
                <a:effectLst/>
                <a:latin typeface="Aptos" panose="020B0004020202020204" pitchFamily="34" charset="0"/>
                <a:ea typeface="Times New Roman" panose="02020603050405020304" pitchFamily="18" charset="0"/>
              </a:rPr>
              <a:t>Feature Importance</a:t>
            </a:r>
            <a:endParaRPr lang="en-001" sz="1800" u="sng" dirty="0">
              <a:effectLst/>
              <a:latin typeface="Times New Roman" panose="02020603050405020304" pitchFamily="18" charset="0"/>
              <a:ea typeface="Times New Roman" panose="02020603050405020304" pitchFamily="18" charset="0"/>
            </a:endParaRPr>
          </a:p>
          <a:p>
            <a:pPr algn="just"/>
            <a:r>
              <a:rPr lang="en-GB" sz="1800" dirty="0">
                <a:effectLst/>
                <a:latin typeface="Aptos" panose="020B0004020202020204" pitchFamily="34" charset="0"/>
                <a:ea typeface="Times New Roman" panose="02020603050405020304" pitchFamily="18" charset="0"/>
              </a:rPr>
              <a:t>The feature importance analysis derived from the </a:t>
            </a:r>
            <a:r>
              <a:rPr lang="en-GB" sz="1800" b="1" dirty="0">
                <a:effectLst/>
                <a:latin typeface="Aptos" panose="020B0004020202020204" pitchFamily="34" charset="0"/>
                <a:ea typeface="Times New Roman" panose="02020603050405020304" pitchFamily="18" charset="0"/>
              </a:rPr>
              <a:t>Random Forest</a:t>
            </a:r>
            <a:r>
              <a:rPr lang="en-GB" sz="1800" dirty="0">
                <a:effectLst/>
                <a:latin typeface="Aptos" panose="020B0004020202020204" pitchFamily="34" charset="0"/>
                <a:ea typeface="Times New Roman" panose="02020603050405020304" pitchFamily="18" charset="0"/>
              </a:rPr>
              <a:t> model highlights the key parameters influencing print quality:</a:t>
            </a:r>
            <a:endParaRPr lang="en-001"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Extrusion Pressure</a:t>
            </a:r>
            <a:r>
              <a:rPr lang="en-GB" sz="1800" dirty="0">
                <a:effectLst/>
                <a:latin typeface="Aptos" panose="020B0004020202020204" pitchFamily="34" charset="0"/>
                <a:ea typeface="Times New Roman" panose="02020603050405020304" pitchFamily="18" charset="0"/>
              </a:rPr>
              <a:t> emerged as the most critical factor, contributing to over 35% of feature importance.</a:t>
            </a:r>
            <a:endParaRPr lang="en-001"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b="1" dirty="0">
                <a:effectLst/>
                <a:latin typeface="Aptos" panose="020B0004020202020204" pitchFamily="34" charset="0"/>
                <a:ea typeface="Times New Roman" panose="02020603050405020304" pitchFamily="18" charset="0"/>
              </a:rPr>
              <a:t>Layer Height</a:t>
            </a:r>
            <a:r>
              <a:rPr lang="en-GB" sz="1800" dirty="0">
                <a:effectLst/>
                <a:latin typeface="Aptos" panose="020B0004020202020204" pitchFamily="34" charset="0"/>
                <a:ea typeface="Times New Roman" panose="02020603050405020304" pitchFamily="18" charset="0"/>
              </a:rPr>
              <a:t>, </a:t>
            </a:r>
            <a:r>
              <a:rPr lang="en-GB" sz="1800" b="1" dirty="0">
                <a:effectLst/>
                <a:latin typeface="Aptos" panose="020B0004020202020204" pitchFamily="34" charset="0"/>
                <a:ea typeface="Times New Roman" panose="02020603050405020304" pitchFamily="18" charset="0"/>
              </a:rPr>
              <a:t>Temperature</a:t>
            </a:r>
            <a:r>
              <a:rPr lang="en-GB" sz="1800" dirty="0">
                <a:effectLst/>
                <a:latin typeface="Aptos" panose="020B0004020202020204" pitchFamily="34" charset="0"/>
                <a:ea typeface="Times New Roman" panose="02020603050405020304" pitchFamily="18" charset="0"/>
              </a:rPr>
              <a:t>, and </a:t>
            </a:r>
            <a:r>
              <a:rPr lang="en-GB" sz="1800" b="1" dirty="0">
                <a:effectLst/>
                <a:latin typeface="Aptos" panose="020B0004020202020204" pitchFamily="34" charset="0"/>
                <a:ea typeface="Times New Roman" panose="02020603050405020304" pitchFamily="18" charset="0"/>
              </a:rPr>
              <a:t>Speed</a:t>
            </a:r>
            <a:r>
              <a:rPr lang="en-GB" sz="1800" dirty="0">
                <a:effectLst/>
                <a:latin typeface="Aptos" panose="020B0004020202020204" pitchFamily="34" charset="0"/>
                <a:ea typeface="Times New Roman" panose="02020603050405020304" pitchFamily="18" charset="0"/>
              </a:rPr>
              <a:t> were also significant contributors.</a:t>
            </a:r>
            <a:endParaRPr lang="en-001" sz="1800" dirty="0">
              <a:effectLst/>
              <a:latin typeface="Times New Roman" panose="02020603050405020304" pitchFamily="18" charset="0"/>
              <a:ea typeface="Times New Roman" panose="02020603050405020304" pitchFamily="18" charset="0"/>
            </a:endParaRPr>
          </a:p>
          <a:p>
            <a:endParaRPr lang="en-001" dirty="0"/>
          </a:p>
        </p:txBody>
      </p:sp>
      <p:pic>
        <p:nvPicPr>
          <p:cNvPr id="15" name="Picture 14">
            <a:extLst>
              <a:ext uri="{FF2B5EF4-FFF2-40B4-BE49-F238E27FC236}">
                <a16:creationId xmlns:a16="http://schemas.microsoft.com/office/drawing/2014/main" id="{BBBDEB22-D91C-4ADF-172C-7723DEC95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041" y="3114675"/>
            <a:ext cx="5055117" cy="3015692"/>
          </a:xfrm>
          <a:prstGeom prst="rect">
            <a:avLst/>
          </a:prstGeom>
        </p:spPr>
      </p:pic>
    </p:spTree>
    <p:extLst>
      <p:ext uri="{BB962C8B-B14F-4D97-AF65-F5344CB8AC3E}">
        <p14:creationId xmlns:p14="http://schemas.microsoft.com/office/powerpoint/2010/main" val="450350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AC0D56-5758-C546-3A5B-39623498F6EE}"/>
              </a:ext>
            </a:extLst>
          </p:cNvPr>
          <p:cNvSpPr>
            <a:spLocks noGrp="1"/>
          </p:cNvSpPr>
          <p:nvPr>
            <p:ph type="title"/>
          </p:nvPr>
        </p:nvSpPr>
        <p:spPr>
          <a:xfrm>
            <a:off x="381000" y="1295400"/>
            <a:ext cx="8229600" cy="914400"/>
          </a:xfrm>
        </p:spPr>
        <p:txBody>
          <a:bodyPr/>
          <a:lstStyle/>
          <a:p>
            <a:r>
              <a:rPr lang="en-GB" sz="1800" b="1" u="sng" dirty="0">
                <a:effectLst/>
                <a:latin typeface="Aptos" panose="020B0004020202020204" pitchFamily="34" charset="0"/>
                <a:ea typeface="Times New Roman" panose="02020603050405020304" pitchFamily="18" charset="0"/>
              </a:rPr>
              <a:t>Layer Height Analysis</a:t>
            </a:r>
            <a:br>
              <a:rPr lang="en-001" sz="1800" dirty="0">
                <a:effectLst/>
                <a:latin typeface="Times New Roman" panose="02020603050405020304" pitchFamily="18" charset="0"/>
                <a:ea typeface="Times New Roman" panose="02020603050405020304" pitchFamily="18" charset="0"/>
              </a:rPr>
            </a:br>
            <a:r>
              <a:rPr lang="en-GB" sz="1800" b="1" dirty="0">
                <a:effectLst/>
                <a:latin typeface="Aptos" panose="020B0004020202020204" pitchFamily="34" charset="0"/>
                <a:ea typeface="Times New Roman" panose="02020603050405020304" pitchFamily="18" charset="0"/>
              </a:rPr>
              <a:t>Layer Height</a:t>
            </a:r>
            <a:r>
              <a:rPr lang="en-GB" sz="1800" dirty="0">
                <a:effectLst/>
                <a:latin typeface="Aptos" panose="020B0004020202020204" pitchFamily="34" charset="0"/>
                <a:ea typeface="Times New Roman" panose="02020603050405020304" pitchFamily="18" charset="0"/>
              </a:rPr>
              <a:t> distribution across classes (Good, Bad, Best) reveals consistent optimization at lower heights.</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Higher values are associated with defects and resolution issues, as shown in figure </a:t>
            </a:r>
            <a:br>
              <a:rPr lang="en-001" sz="1800" dirty="0">
                <a:effectLst/>
                <a:latin typeface="Times New Roman" panose="02020603050405020304" pitchFamily="18" charset="0"/>
                <a:ea typeface="Times New Roman" panose="02020603050405020304" pitchFamily="18" charset="0"/>
              </a:rPr>
            </a:br>
            <a:endParaRPr lang="en-001" dirty="0"/>
          </a:p>
        </p:txBody>
      </p:sp>
      <p:pic>
        <p:nvPicPr>
          <p:cNvPr id="8" name="Picture 7">
            <a:extLst>
              <a:ext uri="{FF2B5EF4-FFF2-40B4-BE49-F238E27FC236}">
                <a16:creationId xmlns:a16="http://schemas.microsoft.com/office/drawing/2014/main" id="{A877AF37-B3B1-132D-0014-700F6E684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390" y="2286000"/>
            <a:ext cx="5798820" cy="3459480"/>
          </a:xfrm>
          <a:prstGeom prst="rect">
            <a:avLst/>
          </a:prstGeom>
        </p:spPr>
      </p:pic>
    </p:spTree>
    <p:extLst>
      <p:ext uri="{BB962C8B-B14F-4D97-AF65-F5344CB8AC3E}">
        <p14:creationId xmlns:p14="http://schemas.microsoft.com/office/powerpoint/2010/main" val="650256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A9F20E1-7184-22D5-5F27-0CCF2C6DC1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054046" y="1676400"/>
            <a:ext cx="4980602" cy="4621520"/>
          </a:xfrm>
          <a:prstGeom prst="rect">
            <a:avLst/>
          </a:prstGeom>
          <a:noFill/>
          <a:ln>
            <a:noFill/>
          </a:ln>
        </p:spPr>
      </p:pic>
      <p:graphicFrame>
        <p:nvGraphicFramePr>
          <p:cNvPr id="12" name="Table 11">
            <a:extLst>
              <a:ext uri="{FF2B5EF4-FFF2-40B4-BE49-F238E27FC236}">
                <a16:creationId xmlns:a16="http://schemas.microsoft.com/office/drawing/2014/main" id="{AE93738F-0BB0-511B-1A95-A97B0188C38F}"/>
              </a:ext>
            </a:extLst>
          </p:cNvPr>
          <p:cNvGraphicFramePr>
            <a:graphicFrameLocks noGrp="1"/>
          </p:cNvGraphicFramePr>
          <p:nvPr>
            <p:extLst>
              <p:ext uri="{D42A27DB-BD31-4B8C-83A1-F6EECF244321}">
                <p14:modId xmlns:p14="http://schemas.microsoft.com/office/powerpoint/2010/main" val="4021516081"/>
              </p:ext>
            </p:extLst>
          </p:nvPr>
        </p:nvGraphicFramePr>
        <p:xfrm>
          <a:off x="381000" y="1772279"/>
          <a:ext cx="3581400" cy="4151950"/>
        </p:xfrm>
        <a:graphic>
          <a:graphicData uri="http://schemas.openxmlformats.org/drawingml/2006/table">
            <a:tbl>
              <a:tblPr firstRow="1" firstCol="1" bandRow="1">
                <a:tableStyleId>{5C22544A-7EE6-4342-B048-85BDC9FD1C3A}</a:tableStyleId>
              </a:tblPr>
              <a:tblGrid>
                <a:gridCol w="1193800">
                  <a:extLst>
                    <a:ext uri="{9D8B030D-6E8A-4147-A177-3AD203B41FA5}">
                      <a16:colId xmlns:a16="http://schemas.microsoft.com/office/drawing/2014/main" val="841645811"/>
                    </a:ext>
                  </a:extLst>
                </a:gridCol>
                <a:gridCol w="1193800">
                  <a:extLst>
                    <a:ext uri="{9D8B030D-6E8A-4147-A177-3AD203B41FA5}">
                      <a16:colId xmlns:a16="http://schemas.microsoft.com/office/drawing/2014/main" val="513327002"/>
                    </a:ext>
                  </a:extLst>
                </a:gridCol>
                <a:gridCol w="1193800">
                  <a:extLst>
                    <a:ext uri="{9D8B030D-6E8A-4147-A177-3AD203B41FA5}">
                      <a16:colId xmlns:a16="http://schemas.microsoft.com/office/drawing/2014/main" val="3131286340"/>
                    </a:ext>
                  </a:extLst>
                </a:gridCol>
              </a:tblGrid>
              <a:tr h="308121">
                <a:tc>
                  <a:txBody>
                    <a:bodyPr/>
                    <a:lstStyle/>
                    <a:p>
                      <a:r>
                        <a:rPr lang="en-US" sz="800" kern="100">
                          <a:effectLst/>
                        </a:rPr>
                        <a:t>Feature</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Correlation with Print Quality</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Insights</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2978144176"/>
                  </a:ext>
                </a:extLst>
              </a:tr>
              <a:tr h="677831">
                <a:tc>
                  <a:txBody>
                    <a:bodyPr/>
                    <a:lstStyle/>
                    <a:p>
                      <a:r>
                        <a:rPr lang="en-US" sz="800" kern="100" dirty="0">
                          <a:effectLst/>
                        </a:rPr>
                        <a:t>Layer Height (mm)</a:t>
                      </a:r>
                      <a:endParaRPr lang="en-001" sz="800" kern="100" dirty="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0.24</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Moderate positive correlation; smaller layer heights improve resolution.</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3162776407"/>
                  </a:ext>
                </a:extLst>
              </a:tr>
              <a:tr h="470729">
                <a:tc>
                  <a:txBody>
                    <a:bodyPr/>
                    <a:lstStyle/>
                    <a:p>
                      <a:r>
                        <a:rPr lang="en-US" sz="800" kern="100">
                          <a:effectLst/>
                        </a:rPr>
                        <a:t>Speed (mm/s)</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-0.20</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Negative correlation; faster speeds may decrease quality.</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2971419656"/>
                  </a:ext>
                </a:extLst>
              </a:tr>
              <a:tr h="470729">
                <a:tc>
                  <a:txBody>
                    <a:bodyPr/>
                    <a:lstStyle/>
                    <a:p>
                      <a:r>
                        <a:rPr lang="en-US" sz="800" kern="100">
                          <a:effectLst/>
                        </a:rPr>
                        <a:t>Pressure (PSI)</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0.57</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Strong positive correlation; higher pressures enhance consistency.</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986551960"/>
                  </a:ext>
                </a:extLst>
              </a:tr>
              <a:tr h="470729">
                <a:tc>
                  <a:txBody>
                    <a:bodyPr/>
                    <a:lstStyle/>
                    <a:p>
                      <a:r>
                        <a:rPr lang="en-US" sz="800" kern="100">
                          <a:effectLst/>
                        </a:rPr>
                        <a:t>Temperature (°C)</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0.57</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Strong positive correlation; optimal thermal conditions are crucial.</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3788285350"/>
                  </a:ext>
                </a:extLst>
              </a:tr>
              <a:tr h="624590">
                <a:tc>
                  <a:txBody>
                    <a:bodyPr/>
                    <a:lstStyle/>
                    <a:p>
                      <a:r>
                        <a:rPr lang="en-US" sz="800" kern="100">
                          <a:effectLst/>
                        </a:rPr>
                        <a:t>Bioprinting Materials</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Varies</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Specific materials like Collagen and Gelatin Methacrylate influence quality.</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3129663155"/>
                  </a:ext>
                </a:extLst>
              </a:tr>
              <a:tr h="470729">
                <a:tc>
                  <a:txBody>
                    <a:bodyPr/>
                    <a:lstStyle/>
                    <a:p>
                      <a:r>
                        <a:rPr lang="en-US" sz="800" kern="100">
                          <a:effectLst/>
                        </a:rPr>
                        <a:t>Crosslinking Methods</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Varies</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Chemical and thermal methods affect structural stability.</a:t>
                      </a:r>
                      <a:endParaRPr lang="en-001" sz="800" kern="10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1298673816"/>
                  </a:ext>
                </a:extLst>
              </a:tr>
              <a:tr h="624590">
                <a:tc>
                  <a:txBody>
                    <a:bodyPr/>
                    <a:lstStyle/>
                    <a:p>
                      <a:r>
                        <a:rPr lang="en-US" sz="800" kern="100">
                          <a:effectLst/>
                        </a:rPr>
                        <a:t>Needle Size</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a:effectLst/>
                        </a:rPr>
                        <a:t>-0.27</a:t>
                      </a:r>
                      <a:endParaRPr lang="en-001" sz="800" kern="100">
                        <a:effectLst/>
                        <a:latin typeface="Aptos" panose="020B0004020202020204" pitchFamily="34" charset="0"/>
                        <a:ea typeface="Times New Roman" panose="02020603050405020304" pitchFamily="18" charset="0"/>
                      </a:endParaRPr>
                    </a:p>
                  </a:txBody>
                  <a:tcPr marL="49777" marR="49777" marT="0" marB="0"/>
                </a:tc>
                <a:tc>
                  <a:txBody>
                    <a:bodyPr/>
                    <a:lstStyle/>
                    <a:p>
                      <a:r>
                        <a:rPr lang="en-US" sz="800" kern="100" dirty="0">
                          <a:effectLst/>
                        </a:rPr>
                        <a:t>Negative correlation with larger needles; smaller needles provide better control.</a:t>
                      </a:r>
                      <a:endParaRPr lang="en-001" sz="800" kern="100" dirty="0">
                        <a:effectLst/>
                        <a:latin typeface="Aptos" panose="020B0004020202020204" pitchFamily="34" charset="0"/>
                        <a:ea typeface="Times New Roman" panose="02020603050405020304" pitchFamily="18" charset="0"/>
                      </a:endParaRPr>
                    </a:p>
                  </a:txBody>
                  <a:tcPr marL="49777" marR="49777" marT="0" marB="0"/>
                </a:tc>
                <a:extLst>
                  <a:ext uri="{0D108BD9-81ED-4DB2-BD59-A6C34878D82A}">
                    <a16:rowId xmlns:a16="http://schemas.microsoft.com/office/drawing/2014/main" val="1031150631"/>
                  </a:ext>
                </a:extLst>
              </a:tr>
            </a:tbl>
          </a:graphicData>
        </a:graphic>
      </p:graphicFrame>
      <p:sp>
        <p:nvSpPr>
          <p:cNvPr id="13" name="Rectangle 1">
            <a:extLst>
              <a:ext uri="{FF2B5EF4-FFF2-40B4-BE49-F238E27FC236}">
                <a16:creationId xmlns:a16="http://schemas.microsoft.com/office/drawing/2014/main" id="{83FBBBF2-7F92-F77B-9AE1-0E93B7FF4050}"/>
              </a:ext>
            </a:extLst>
          </p:cNvPr>
          <p:cNvSpPr>
            <a:spLocks noChangeArrowheads="1"/>
          </p:cNvSpPr>
          <p:nvPr/>
        </p:nvSpPr>
        <p:spPr bwMode="auto">
          <a:xfrm>
            <a:off x="118877" y="602903"/>
            <a:ext cx="790953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1" i="0" u="sng" strike="noStrike" cap="none" normalizeH="0" baseline="0" dirty="0">
                <a:ln>
                  <a:noFill/>
                </a:ln>
                <a:solidFill>
                  <a:schemeClr val="tx1"/>
                </a:solidFill>
                <a:effectLst/>
                <a:latin typeface="Aptos" panose="020B0004020202020204" pitchFamily="34" charset="0"/>
                <a:ea typeface="Times New Roman" panose="02020603050405020304" pitchFamily="18" charset="0"/>
              </a:rPr>
              <a:t>Correlation and Parameter Relationships</a:t>
            </a:r>
            <a:endParaRPr kumimoji="0" lang="en-GB" altLang="en-001" sz="1200" b="0" i="0" u="sng"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The correlation heatmap (Figure ) showcases the relationships between parameters: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Extrusion Pressure</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and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Print Quality</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exhibited the strongest positive correlation.</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Layer Height</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and </a:t>
            </a: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Temperature</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showed moderate positive correlations.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secondary parameters</a:t>
            </a:r>
            <a:r>
              <a:rPr kumimoji="0" lang="en-GB" altLang="en-001" sz="11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 like needle geometry (e.g., Tapered Metal 27G) and bioink composition in achieving high-quality prints.</a:t>
            </a:r>
            <a:endParaRPr kumimoji="0" lang="en-GB" altLang="en-001"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Summary of Insights from Correlation Heatmap</a:t>
            </a:r>
            <a:endParaRPr kumimoji="0" lang="en-US" altLang="en-001"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001"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5433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537574-ADD8-6963-FDBF-1347DC0B8C50}"/>
              </a:ext>
            </a:extLst>
          </p:cNvPr>
          <p:cNvSpPr>
            <a:spLocks noGrp="1"/>
          </p:cNvSpPr>
          <p:nvPr>
            <p:ph type="title"/>
          </p:nvPr>
        </p:nvSpPr>
        <p:spPr>
          <a:xfrm>
            <a:off x="457200" y="1119981"/>
            <a:ext cx="8229600" cy="808038"/>
          </a:xfrm>
        </p:spPr>
        <p:txBody>
          <a:bodyPr/>
          <a:lstStyle/>
          <a:p>
            <a:r>
              <a:rPr lang="en-GB" sz="1800" b="1" u="sng" dirty="0">
                <a:effectLst/>
                <a:latin typeface="Aptos" panose="020B0004020202020204" pitchFamily="34" charset="0"/>
                <a:ea typeface="Times New Roman" panose="02020603050405020304" pitchFamily="18" charset="0"/>
              </a:rPr>
              <a:t>Confusion Matrix for Model Validation</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The confusion matrix for </a:t>
            </a:r>
            <a:r>
              <a:rPr lang="en-GB" sz="1800" b="1" dirty="0">
                <a:effectLst/>
                <a:latin typeface="Aptos" panose="020B0004020202020204" pitchFamily="34" charset="0"/>
                <a:ea typeface="Times New Roman" panose="02020603050405020304" pitchFamily="18" charset="0"/>
              </a:rPr>
              <a:t>SVM</a:t>
            </a:r>
            <a:r>
              <a:rPr lang="en-GB" sz="1800" dirty="0">
                <a:effectLst/>
                <a:latin typeface="Aptos" panose="020B0004020202020204" pitchFamily="34" charset="0"/>
                <a:ea typeface="Times New Roman" panose="02020603050405020304" pitchFamily="18" charset="0"/>
              </a:rPr>
              <a:t> (Figure ) reveals:</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The model correctly predicted Bad and Best categories with high accuracy.</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Misclassifications occurred primarily in the Good category, indicating the complexity of differentiating moderate print quality.</a:t>
            </a:r>
            <a:br>
              <a:rPr lang="en-001" sz="1800" dirty="0">
                <a:effectLst/>
                <a:latin typeface="Times New Roman" panose="02020603050405020304" pitchFamily="18" charset="0"/>
                <a:ea typeface="Times New Roman" panose="02020603050405020304" pitchFamily="18" charset="0"/>
              </a:rPr>
            </a:br>
            <a:endParaRPr lang="en-001" dirty="0"/>
          </a:p>
        </p:txBody>
      </p:sp>
      <p:pic>
        <p:nvPicPr>
          <p:cNvPr id="8" name="Content Placeholder 7">
            <a:extLst>
              <a:ext uri="{FF2B5EF4-FFF2-40B4-BE49-F238E27FC236}">
                <a16:creationId xmlns:a16="http://schemas.microsoft.com/office/drawing/2014/main" id="{0E19C09C-004F-6415-56A6-380D2F242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9107" y="2133600"/>
            <a:ext cx="5065786" cy="3920495"/>
          </a:xfrm>
          <a:prstGeom prst="rect">
            <a:avLst/>
          </a:prstGeom>
        </p:spPr>
      </p:pic>
    </p:spTree>
    <p:extLst>
      <p:ext uri="{BB962C8B-B14F-4D97-AF65-F5344CB8AC3E}">
        <p14:creationId xmlns:p14="http://schemas.microsoft.com/office/powerpoint/2010/main" val="1812443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D1DB32-D3FE-2DA6-B2A2-F93F9CD15C7E}"/>
              </a:ext>
            </a:extLst>
          </p:cNvPr>
          <p:cNvSpPr>
            <a:spLocks noGrp="1"/>
          </p:cNvSpPr>
          <p:nvPr>
            <p:ph type="title"/>
          </p:nvPr>
        </p:nvSpPr>
        <p:spPr>
          <a:xfrm>
            <a:off x="457200" y="1066800"/>
            <a:ext cx="8229600" cy="808038"/>
          </a:xfrm>
        </p:spPr>
        <p:txBody>
          <a:bodyPr/>
          <a:lstStyle/>
          <a:p>
            <a:r>
              <a:rPr lang="en-GB" sz="1800" b="1" u="sng" dirty="0">
                <a:effectLst/>
                <a:latin typeface="Aptos" panose="020B0004020202020204" pitchFamily="34" charset="0"/>
                <a:ea typeface="Times New Roman" panose="02020603050405020304" pitchFamily="18" charset="0"/>
              </a:rPr>
              <a:t>Neural Network Analysis</a:t>
            </a:r>
            <a:br>
              <a:rPr lang="en-001" sz="1800" dirty="0">
                <a:effectLst/>
                <a:latin typeface="Times New Roman" panose="02020603050405020304" pitchFamily="18" charset="0"/>
                <a:ea typeface="Times New Roman" panose="02020603050405020304" pitchFamily="18" charset="0"/>
              </a:rPr>
            </a:br>
            <a:r>
              <a:rPr lang="en-GB" sz="1800" b="1" dirty="0">
                <a:effectLst/>
                <a:latin typeface="Aptos" panose="020B0004020202020204" pitchFamily="34" charset="0"/>
                <a:ea typeface="Times New Roman" panose="02020603050405020304" pitchFamily="18" charset="0"/>
              </a:rPr>
              <a:t>Residual Analysis</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Residual analysis for neural network predictions (Figure ) demonstrates minimal errors, with the majority of residuals near zero.</a:t>
            </a:r>
            <a:br>
              <a:rPr lang="en-001" sz="1800" dirty="0">
                <a:effectLst/>
                <a:latin typeface="Times New Roman" panose="02020603050405020304" pitchFamily="18" charset="0"/>
                <a:ea typeface="Times New Roman" panose="02020603050405020304" pitchFamily="18" charset="0"/>
              </a:rPr>
            </a:br>
            <a:endParaRPr lang="en-001" dirty="0"/>
          </a:p>
        </p:txBody>
      </p:sp>
      <p:pic>
        <p:nvPicPr>
          <p:cNvPr id="6" name="Picture 5">
            <a:extLst>
              <a:ext uri="{FF2B5EF4-FFF2-40B4-BE49-F238E27FC236}">
                <a16:creationId xmlns:a16="http://schemas.microsoft.com/office/drawing/2014/main" id="{A72CBDDC-9818-E60D-BA40-3BEFE8E83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22" y="1905000"/>
            <a:ext cx="5380355" cy="4014105"/>
          </a:xfrm>
          <a:prstGeom prst="rect">
            <a:avLst/>
          </a:prstGeom>
        </p:spPr>
      </p:pic>
    </p:spTree>
    <p:extLst>
      <p:ext uri="{BB962C8B-B14F-4D97-AF65-F5344CB8AC3E}">
        <p14:creationId xmlns:p14="http://schemas.microsoft.com/office/powerpoint/2010/main" val="397190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9A4A-B4F9-A5CD-548B-6E336C76AF56}"/>
              </a:ext>
            </a:extLst>
          </p:cNvPr>
          <p:cNvSpPr>
            <a:spLocks noGrp="1"/>
          </p:cNvSpPr>
          <p:nvPr>
            <p:ph type="title"/>
          </p:nvPr>
        </p:nvSpPr>
        <p:spPr/>
        <p:txBody>
          <a:bodyPr/>
          <a:lstStyle/>
          <a:p>
            <a:r>
              <a:rPr lang="en-US" dirty="0"/>
              <a:t>Introduction </a:t>
            </a:r>
            <a:endParaRPr lang="en-001" dirty="0"/>
          </a:p>
        </p:txBody>
      </p:sp>
      <p:pic>
        <p:nvPicPr>
          <p:cNvPr id="6" name="Content Placeholder 5">
            <a:extLst>
              <a:ext uri="{FF2B5EF4-FFF2-40B4-BE49-F238E27FC236}">
                <a16:creationId xmlns:a16="http://schemas.microsoft.com/office/drawing/2014/main" id="{8D068B48-E846-4895-4060-AB5CCF89EC5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3134" y="1524000"/>
            <a:ext cx="3666731" cy="4533900"/>
          </a:xfrm>
        </p:spPr>
      </p:pic>
      <p:sp>
        <p:nvSpPr>
          <p:cNvPr id="4" name="Content Placeholder 3">
            <a:extLst>
              <a:ext uri="{FF2B5EF4-FFF2-40B4-BE49-F238E27FC236}">
                <a16:creationId xmlns:a16="http://schemas.microsoft.com/office/drawing/2014/main" id="{74FB2689-C9E8-879A-FFCA-D104B36C2C7E}"/>
              </a:ext>
            </a:extLst>
          </p:cNvPr>
          <p:cNvSpPr>
            <a:spLocks noGrp="1"/>
          </p:cNvSpPr>
          <p:nvPr>
            <p:ph sz="half" idx="2"/>
          </p:nvPr>
        </p:nvSpPr>
        <p:spPr/>
        <p:txBody>
          <a:bodyPr/>
          <a:lstStyle/>
          <a:p>
            <a:r>
              <a:rPr lang="en-US" b="0" i="0" dirty="0">
                <a:solidFill>
                  <a:srgbClr val="222222"/>
                </a:solidFill>
                <a:effectLst/>
                <a:latin typeface="-apple-system"/>
              </a:rPr>
              <a:t>bioprinter based on the E3D motion system and tool changer.</a:t>
            </a:r>
          </a:p>
          <a:p>
            <a:endParaRPr lang="en-001" dirty="0"/>
          </a:p>
        </p:txBody>
      </p:sp>
    </p:spTree>
    <p:extLst>
      <p:ext uri="{BB962C8B-B14F-4D97-AF65-F5344CB8AC3E}">
        <p14:creationId xmlns:p14="http://schemas.microsoft.com/office/powerpoint/2010/main" val="2740113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693B5C-19DE-2BE8-BD8A-48509E2498F8}"/>
              </a:ext>
            </a:extLst>
          </p:cNvPr>
          <p:cNvSpPr>
            <a:spLocks noGrp="1"/>
          </p:cNvSpPr>
          <p:nvPr>
            <p:ph type="title"/>
          </p:nvPr>
        </p:nvSpPr>
        <p:spPr>
          <a:xfrm>
            <a:off x="457200" y="800100"/>
            <a:ext cx="8229600" cy="808038"/>
          </a:xfrm>
        </p:spPr>
        <p:txBody>
          <a:bodyPr/>
          <a:lstStyle/>
          <a:p>
            <a:r>
              <a:rPr lang="en-GB" sz="1800" b="1" u="sng" dirty="0">
                <a:effectLst/>
                <a:latin typeface="Aptos" panose="020B0004020202020204" pitchFamily="34" charset="0"/>
                <a:ea typeface="Times New Roman" panose="02020603050405020304" pitchFamily="18" charset="0"/>
              </a:rPr>
              <a:t>Predictions vs. Actual Values</a:t>
            </a:r>
            <a:br>
              <a:rPr lang="en-001" sz="1800" dirty="0">
                <a:effectLst/>
                <a:latin typeface="Times New Roman" panose="02020603050405020304" pitchFamily="18" charset="0"/>
                <a:ea typeface="Times New Roman" panose="02020603050405020304" pitchFamily="18" charset="0"/>
              </a:rPr>
            </a:br>
            <a:endParaRPr lang="en-001" dirty="0"/>
          </a:p>
        </p:txBody>
      </p:sp>
      <p:sp>
        <p:nvSpPr>
          <p:cNvPr id="8" name="Content Placeholder 7">
            <a:extLst>
              <a:ext uri="{FF2B5EF4-FFF2-40B4-BE49-F238E27FC236}">
                <a16:creationId xmlns:a16="http://schemas.microsoft.com/office/drawing/2014/main" id="{0A2C141A-FAA2-40A3-1F12-3504E0A2E0CD}"/>
              </a:ext>
            </a:extLst>
          </p:cNvPr>
          <p:cNvSpPr>
            <a:spLocks noGrp="1"/>
          </p:cNvSpPr>
          <p:nvPr>
            <p:ph idx="1"/>
          </p:nvPr>
        </p:nvSpPr>
        <p:spPr>
          <a:xfrm>
            <a:off x="457200" y="1524000"/>
            <a:ext cx="2590800" cy="4533900"/>
          </a:xfrm>
        </p:spPr>
        <p:txBody>
          <a:bodyPr/>
          <a:lstStyle/>
          <a:p>
            <a:r>
              <a:rPr lang="en-GB" sz="1800" dirty="0">
                <a:effectLst/>
                <a:latin typeface="Aptos" panose="020B0004020202020204" pitchFamily="34" charset="0"/>
                <a:ea typeface="Times New Roman" panose="02020603050405020304" pitchFamily="18" charset="0"/>
              </a:rPr>
              <a:t>A comparison between actual and predicted print quality classes shows a strong alignment with the ideal line (Figure), confirming the accuracy of the neural network model.</a:t>
            </a:r>
            <a:endParaRPr lang="en-001" sz="1800" dirty="0">
              <a:effectLst/>
              <a:latin typeface="Times New Roman" panose="02020603050405020304" pitchFamily="18" charset="0"/>
              <a:ea typeface="Times New Roman" panose="02020603050405020304" pitchFamily="18" charset="0"/>
            </a:endParaRPr>
          </a:p>
          <a:p>
            <a:endParaRPr lang="en-001" dirty="0"/>
          </a:p>
        </p:txBody>
      </p:sp>
      <p:pic>
        <p:nvPicPr>
          <p:cNvPr id="9" name="Picture 8">
            <a:extLst>
              <a:ext uri="{FF2B5EF4-FFF2-40B4-BE49-F238E27FC236}">
                <a16:creationId xmlns:a16="http://schemas.microsoft.com/office/drawing/2014/main" id="{E658F2A2-8C4F-53E9-D028-FCAF51B74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359" y="1447800"/>
            <a:ext cx="4336082" cy="3235007"/>
          </a:xfrm>
          <a:prstGeom prst="rect">
            <a:avLst/>
          </a:prstGeom>
        </p:spPr>
      </p:pic>
    </p:spTree>
    <p:extLst>
      <p:ext uri="{BB962C8B-B14F-4D97-AF65-F5344CB8AC3E}">
        <p14:creationId xmlns:p14="http://schemas.microsoft.com/office/powerpoint/2010/main" val="3799928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29A3D2D-D600-A9B3-91F0-6F9BC055A217}"/>
              </a:ext>
            </a:extLst>
          </p:cNvPr>
          <p:cNvSpPr txBox="1"/>
          <p:nvPr/>
        </p:nvSpPr>
        <p:spPr>
          <a:xfrm>
            <a:off x="304800" y="685800"/>
            <a:ext cx="8610600" cy="1754326"/>
          </a:xfrm>
          <a:prstGeom prst="rect">
            <a:avLst/>
          </a:prstGeom>
          <a:noFill/>
        </p:spPr>
        <p:txBody>
          <a:bodyPr wrap="square">
            <a:spAutoFit/>
          </a:bodyPr>
          <a:lstStyle/>
          <a:p>
            <a:pPr algn="just"/>
            <a:r>
              <a:rPr lang="en-GB" sz="1800" b="1" u="sng" dirty="0">
                <a:effectLst/>
                <a:latin typeface="Aptos" panose="020B0004020202020204" pitchFamily="34" charset="0"/>
                <a:ea typeface="Times New Roman" panose="02020603050405020304" pitchFamily="18" charset="0"/>
              </a:rPr>
              <a:t>Parameter Relationships and Print Quality</a:t>
            </a:r>
            <a:endParaRPr lang="en-001" sz="2000" u="sng" dirty="0">
              <a:effectLst/>
              <a:latin typeface="Times New Roman" panose="02020603050405020304" pitchFamily="18" charset="0"/>
              <a:ea typeface="Times New Roman" panose="02020603050405020304" pitchFamily="18" charset="0"/>
            </a:endParaRPr>
          </a:p>
          <a:p>
            <a:pPr algn="just"/>
            <a:r>
              <a:rPr lang="en-GB" sz="1800" dirty="0">
                <a:effectLst/>
                <a:latin typeface="Aptos" panose="020B0004020202020204" pitchFamily="34" charset="0"/>
                <a:ea typeface="Times New Roman" panose="02020603050405020304" pitchFamily="18" charset="0"/>
              </a:rPr>
              <a:t>The relationships between key parameters and print quality outcomes are shown in Figures </a:t>
            </a:r>
            <a:r>
              <a:rPr lang="en-US" sz="1800" dirty="0">
                <a:effectLst/>
                <a:latin typeface="Aptos" panose="020B0004020202020204" pitchFamily="34" charset="0"/>
                <a:ea typeface="Times New Roman" panose="02020603050405020304" pitchFamily="18" charset="0"/>
              </a:rPr>
              <a:t>1</a:t>
            </a:r>
            <a:r>
              <a:rPr lang="en-GB" sz="1800" dirty="0">
                <a:effectLst/>
                <a:latin typeface="Aptos" panose="020B0004020202020204" pitchFamily="34" charset="0"/>
                <a:ea typeface="Times New Roman" panose="02020603050405020304" pitchFamily="18" charset="0"/>
              </a:rPr>
              <a:t>8 to 11:</a:t>
            </a:r>
            <a:endParaRPr lang="en-001" sz="2000" dirty="0">
              <a:effectLst/>
              <a:latin typeface="Times New Roman" panose="02020603050405020304" pitchFamily="18" charset="0"/>
              <a:ea typeface="Times New Roman" panose="02020603050405020304" pitchFamily="18" charset="0"/>
            </a:endParaRPr>
          </a:p>
          <a:p>
            <a:pPr algn="just"/>
            <a:r>
              <a:rPr lang="en-GB" sz="1800" b="1" dirty="0">
                <a:effectLst/>
                <a:latin typeface="Aptos" panose="020B0004020202020204" pitchFamily="34" charset="0"/>
                <a:ea typeface="Times New Roman" panose="02020603050405020304" pitchFamily="18" charset="0"/>
              </a:rPr>
              <a:t>Extrusion Pressure (PSI)</a:t>
            </a:r>
            <a:endParaRPr lang="en-001"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GB" sz="1800" dirty="0">
                <a:effectLst/>
                <a:latin typeface="Aptos" panose="020B0004020202020204" pitchFamily="34" charset="0"/>
                <a:ea typeface="Times New Roman" panose="02020603050405020304" pitchFamily="18" charset="0"/>
              </a:rPr>
              <a:t>Higher pressures resulted in consistent Best outcomes, with lower values linked to under-extrusion.</a:t>
            </a:r>
            <a:endParaRPr lang="en-001" sz="2000" dirty="0">
              <a:effectLst/>
              <a:latin typeface="Times New Roman" panose="02020603050405020304" pitchFamily="18" charset="0"/>
              <a:ea typeface="Times New Roman" panose="02020603050405020304" pitchFamily="18" charset="0"/>
            </a:endParaRPr>
          </a:p>
        </p:txBody>
      </p:sp>
      <p:pic>
        <p:nvPicPr>
          <p:cNvPr id="11" name="Content Placeholder 10">
            <a:extLst>
              <a:ext uri="{FF2B5EF4-FFF2-40B4-BE49-F238E27FC236}">
                <a16:creationId xmlns:a16="http://schemas.microsoft.com/office/drawing/2014/main" id="{77522DF1-FCBB-2256-2DDE-DBB08A27B3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2440126"/>
            <a:ext cx="4495800" cy="3359343"/>
          </a:xfrm>
          <a:prstGeom prst="rect">
            <a:avLst/>
          </a:prstGeom>
        </p:spPr>
      </p:pic>
    </p:spTree>
    <p:extLst>
      <p:ext uri="{BB962C8B-B14F-4D97-AF65-F5344CB8AC3E}">
        <p14:creationId xmlns:p14="http://schemas.microsoft.com/office/powerpoint/2010/main" val="191974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24DE8C-F400-BA24-EE76-32BE76E3BA4F}"/>
              </a:ext>
            </a:extLst>
          </p:cNvPr>
          <p:cNvSpPr txBox="1"/>
          <p:nvPr/>
        </p:nvSpPr>
        <p:spPr>
          <a:xfrm>
            <a:off x="304800" y="685800"/>
            <a:ext cx="8610600" cy="1754326"/>
          </a:xfrm>
          <a:prstGeom prst="rect">
            <a:avLst/>
          </a:prstGeom>
          <a:noFill/>
        </p:spPr>
        <p:txBody>
          <a:bodyPr wrap="square">
            <a:spAutoFit/>
          </a:bodyPr>
          <a:lstStyle/>
          <a:p>
            <a:pPr algn="just"/>
            <a:r>
              <a:rPr lang="en-GB" sz="1800" b="1" dirty="0">
                <a:effectLst/>
                <a:latin typeface="Aptos" panose="020B0004020202020204" pitchFamily="34" charset="0"/>
                <a:ea typeface="Times New Roman" panose="02020603050405020304" pitchFamily="18" charset="0"/>
              </a:rPr>
              <a:t>Temperature (°C)</a:t>
            </a:r>
            <a:endParaRPr lang="en-001" sz="2000" dirty="0">
              <a:effectLst/>
              <a:latin typeface="Times New Roman" panose="02020603050405020304" pitchFamily="18" charset="0"/>
              <a:ea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Temperatures around 37°C produced optimal results, balancing structural fidelity and cell viability</a:t>
            </a:r>
          </a:p>
          <a:p>
            <a:r>
              <a:rPr lang="en-GB" sz="1800" b="1" dirty="0">
                <a:effectLst/>
                <a:latin typeface="Aptos" panose="020B0004020202020204" pitchFamily="34" charset="0"/>
                <a:ea typeface="Times New Roman" panose="02020603050405020304" pitchFamily="18" charset="0"/>
              </a:rPr>
              <a:t>Printing Speed (mm/s)</a:t>
            </a:r>
            <a:endParaRPr lang="en-001" sz="1800" dirty="0">
              <a:effectLst/>
              <a:latin typeface="Times New Roman" panose="02020603050405020304" pitchFamily="18" charset="0"/>
              <a:ea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Speeds optimized at </a:t>
            </a:r>
            <a:r>
              <a:rPr lang="en-GB" sz="1800" b="1" dirty="0">
                <a:effectLst/>
                <a:latin typeface="Aptos" panose="020B0004020202020204" pitchFamily="34" charset="0"/>
                <a:ea typeface="Aptos" panose="020B0004020202020204" pitchFamily="34" charset="0"/>
                <a:cs typeface="Times New Roman" panose="02020603050405020304" pitchFamily="18" charset="0"/>
              </a:rPr>
              <a:t>30 mm/s</a:t>
            </a:r>
            <a:r>
              <a:rPr lang="en-GB" sz="1800" dirty="0">
                <a:effectLst/>
                <a:latin typeface="Aptos" panose="020B0004020202020204" pitchFamily="34" charset="0"/>
                <a:ea typeface="Aptos" panose="020B0004020202020204" pitchFamily="34" charset="0"/>
                <a:cs typeface="Times New Roman" panose="02020603050405020304" pitchFamily="18" charset="0"/>
              </a:rPr>
              <a:t> achieved a balance between print accuracy and deposition rates</a:t>
            </a:r>
            <a:endParaRPr lang="en-001" dirty="0"/>
          </a:p>
        </p:txBody>
      </p:sp>
      <p:pic>
        <p:nvPicPr>
          <p:cNvPr id="7" name="Content Placeholder 6">
            <a:extLst>
              <a:ext uri="{FF2B5EF4-FFF2-40B4-BE49-F238E27FC236}">
                <a16:creationId xmlns:a16="http://schemas.microsoft.com/office/drawing/2014/main" id="{150DB9C1-E4F7-75B2-69C4-9751892B29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 y="2590800"/>
            <a:ext cx="4419600" cy="3297163"/>
          </a:xfrm>
          <a:prstGeom prst="rect">
            <a:avLst/>
          </a:prstGeom>
        </p:spPr>
      </p:pic>
      <p:pic>
        <p:nvPicPr>
          <p:cNvPr id="8" name="Picture 7">
            <a:extLst>
              <a:ext uri="{FF2B5EF4-FFF2-40B4-BE49-F238E27FC236}">
                <a16:creationId xmlns:a16="http://schemas.microsoft.com/office/drawing/2014/main" id="{95933C70-22DE-0D1B-5D9B-C4D351F47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2475" y="2590800"/>
            <a:ext cx="4419600" cy="3297317"/>
          </a:xfrm>
          <a:prstGeom prst="rect">
            <a:avLst/>
          </a:prstGeom>
        </p:spPr>
      </p:pic>
    </p:spTree>
    <p:extLst>
      <p:ext uri="{BB962C8B-B14F-4D97-AF65-F5344CB8AC3E}">
        <p14:creationId xmlns:p14="http://schemas.microsoft.com/office/powerpoint/2010/main" val="2278978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6000-BD48-1158-0EBB-B89C10EBBF57}"/>
              </a:ext>
            </a:extLst>
          </p:cNvPr>
          <p:cNvSpPr>
            <a:spLocks noGrp="1"/>
          </p:cNvSpPr>
          <p:nvPr>
            <p:ph type="title"/>
          </p:nvPr>
        </p:nvSpPr>
        <p:spPr>
          <a:xfrm>
            <a:off x="447675" y="1316126"/>
            <a:ext cx="4143375" cy="808038"/>
          </a:xfrm>
        </p:spPr>
        <p:txBody>
          <a:bodyPr/>
          <a:lstStyle/>
          <a:p>
            <a:r>
              <a:rPr lang="en-GB" sz="1800" b="1" dirty="0">
                <a:effectLst/>
                <a:latin typeface="Aptos" panose="020B0004020202020204" pitchFamily="34" charset="0"/>
                <a:ea typeface="Times New Roman" panose="02020603050405020304" pitchFamily="18" charset="0"/>
              </a:rPr>
              <a:t>Crosslinking Methods</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Ionic crosslinking (e.g., CaCl₂) proved essential for maintaining structural stability, with non-crosslinked samples exhibiting poor print fidelity.</a:t>
            </a:r>
            <a:br>
              <a:rPr lang="en-001" sz="1800" dirty="0">
                <a:effectLst/>
                <a:latin typeface="Times New Roman" panose="02020603050405020304" pitchFamily="18" charset="0"/>
                <a:ea typeface="Times New Roman" panose="02020603050405020304" pitchFamily="18" charset="0"/>
              </a:rPr>
            </a:br>
            <a:endParaRPr lang="en-001" dirty="0"/>
          </a:p>
        </p:txBody>
      </p:sp>
      <p:pic>
        <p:nvPicPr>
          <p:cNvPr id="4" name="Content Placeholder 3">
            <a:extLst>
              <a:ext uri="{FF2B5EF4-FFF2-40B4-BE49-F238E27FC236}">
                <a16:creationId xmlns:a16="http://schemas.microsoft.com/office/drawing/2014/main" id="{02B12690-27B1-3A22-A31D-B1A9FB84F3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2286000"/>
            <a:ext cx="4547814" cy="3392814"/>
          </a:xfrm>
          <a:prstGeom prst="rect">
            <a:avLst/>
          </a:prstGeom>
        </p:spPr>
      </p:pic>
      <p:sp>
        <p:nvSpPr>
          <p:cNvPr id="6" name="TextBox 5">
            <a:extLst>
              <a:ext uri="{FF2B5EF4-FFF2-40B4-BE49-F238E27FC236}">
                <a16:creationId xmlns:a16="http://schemas.microsoft.com/office/drawing/2014/main" id="{DB0A5567-5E80-24FA-136B-5A0EB2F8F307}"/>
              </a:ext>
            </a:extLst>
          </p:cNvPr>
          <p:cNvSpPr txBox="1"/>
          <p:nvPr/>
        </p:nvSpPr>
        <p:spPr>
          <a:xfrm>
            <a:off x="4700214" y="715961"/>
            <a:ext cx="4586286" cy="1200329"/>
          </a:xfrm>
          <a:prstGeom prst="rect">
            <a:avLst/>
          </a:prstGeom>
          <a:noFill/>
        </p:spPr>
        <p:txBody>
          <a:bodyPr wrap="square">
            <a:spAutoFit/>
          </a:bodyPr>
          <a:lstStyle/>
          <a:p>
            <a:r>
              <a:rPr lang="en-GB" sz="1800" b="1" dirty="0">
                <a:effectLst/>
                <a:latin typeface="Aptos" panose="020B0004020202020204" pitchFamily="34" charset="0"/>
                <a:ea typeface="Times New Roman" panose="02020603050405020304" pitchFamily="18" charset="0"/>
              </a:rPr>
              <a:t>Layer Height</a:t>
            </a:r>
            <a:endParaRPr lang="en-001" sz="2000" dirty="0">
              <a:effectLst/>
              <a:latin typeface="Times New Roman" panose="02020603050405020304" pitchFamily="18" charset="0"/>
              <a:ea typeface="Times New Roman" panose="02020603050405020304" pitchFamily="18" charset="0"/>
            </a:endParaRPr>
          </a:p>
          <a:p>
            <a:r>
              <a:rPr lang="en-GB" sz="1800" dirty="0">
                <a:effectLst/>
                <a:latin typeface="Aptos" panose="020B0004020202020204" pitchFamily="34" charset="0"/>
                <a:ea typeface="Aptos" panose="020B0004020202020204" pitchFamily="34" charset="0"/>
                <a:cs typeface="Times New Roman" panose="02020603050405020304" pitchFamily="18" charset="0"/>
              </a:rPr>
              <a:t>Optimized values around </a:t>
            </a:r>
            <a:r>
              <a:rPr lang="en-GB" sz="1800" b="1" dirty="0">
                <a:effectLst/>
                <a:latin typeface="Aptos" panose="020B0004020202020204" pitchFamily="34" charset="0"/>
                <a:ea typeface="Aptos" panose="020B0004020202020204" pitchFamily="34" charset="0"/>
                <a:cs typeface="Times New Roman" panose="02020603050405020304" pitchFamily="18" charset="0"/>
              </a:rPr>
              <a:t>0.2 mm</a:t>
            </a:r>
            <a:r>
              <a:rPr lang="en-GB" sz="1800" dirty="0">
                <a:effectLst/>
                <a:latin typeface="Aptos" panose="020B0004020202020204" pitchFamily="34" charset="0"/>
                <a:ea typeface="Aptos" panose="020B0004020202020204" pitchFamily="34" charset="0"/>
                <a:cs typeface="Times New Roman" panose="02020603050405020304" pitchFamily="18" charset="0"/>
              </a:rPr>
              <a:t> provided consistent Good and Best print qualities, reducing structural defects at higher values</a:t>
            </a:r>
            <a:endParaRPr lang="en-001" dirty="0"/>
          </a:p>
        </p:txBody>
      </p:sp>
      <p:pic>
        <p:nvPicPr>
          <p:cNvPr id="7" name="Picture 6">
            <a:extLst>
              <a:ext uri="{FF2B5EF4-FFF2-40B4-BE49-F238E27FC236}">
                <a16:creationId xmlns:a16="http://schemas.microsoft.com/office/drawing/2014/main" id="{ECE27C85-A726-6CE3-ABF8-A02476B04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126" y="2411359"/>
            <a:ext cx="4417874" cy="3296030"/>
          </a:xfrm>
          <a:prstGeom prst="rect">
            <a:avLst/>
          </a:prstGeom>
        </p:spPr>
      </p:pic>
    </p:spTree>
    <p:extLst>
      <p:ext uri="{BB962C8B-B14F-4D97-AF65-F5344CB8AC3E}">
        <p14:creationId xmlns:p14="http://schemas.microsoft.com/office/powerpoint/2010/main" val="1042414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4277-6856-00A7-B4D9-72A2627D8929}"/>
              </a:ext>
            </a:extLst>
          </p:cNvPr>
          <p:cNvSpPr>
            <a:spLocks noGrp="1"/>
          </p:cNvSpPr>
          <p:nvPr>
            <p:ph type="title"/>
          </p:nvPr>
        </p:nvSpPr>
        <p:spPr>
          <a:xfrm>
            <a:off x="457200" y="1295400"/>
            <a:ext cx="8229600" cy="808038"/>
          </a:xfrm>
        </p:spPr>
        <p:txBody>
          <a:bodyPr/>
          <a:lstStyle/>
          <a:p>
            <a:r>
              <a:rPr lang="en-GB" sz="1800" b="1" dirty="0">
                <a:effectLst/>
                <a:latin typeface="Aptos" panose="020B0004020202020204" pitchFamily="34" charset="0"/>
                <a:ea typeface="Times New Roman" panose="02020603050405020304" pitchFamily="18" charset="0"/>
              </a:rPr>
              <a:t>Feature Importance Across All Parameters</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The </a:t>
            </a:r>
            <a:r>
              <a:rPr lang="en-GB" sz="1800" b="1" dirty="0">
                <a:effectLst/>
                <a:latin typeface="Aptos" panose="020B0004020202020204" pitchFamily="34" charset="0"/>
                <a:ea typeface="Times New Roman" panose="02020603050405020304" pitchFamily="18" charset="0"/>
              </a:rPr>
              <a:t>Random Forest</a:t>
            </a:r>
            <a:r>
              <a:rPr lang="en-GB" sz="1800" dirty="0">
                <a:effectLst/>
                <a:latin typeface="Aptos" panose="020B0004020202020204" pitchFamily="34" charset="0"/>
                <a:ea typeface="Times New Roman" panose="02020603050405020304" pitchFamily="18" charset="0"/>
              </a:rPr>
              <a:t> model further revealed secondary features, such as specific needle types and bioink compositions, that contributed to print quality optimization.</a:t>
            </a:r>
            <a:br>
              <a:rPr lang="en-001" sz="1800" dirty="0">
                <a:effectLst/>
                <a:latin typeface="Times New Roman" panose="02020603050405020304" pitchFamily="18" charset="0"/>
                <a:ea typeface="Times New Roman" panose="02020603050405020304" pitchFamily="18" charset="0"/>
              </a:rPr>
            </a:br>
            <a:r>
              <a:rPr lang="en-GB" sz="1800" dirty="0">
                <a:effectLst/>
                <a:latin typeface="Aptos" panose="020B0004020202020204" pitchFamily="34" charset="0"/>
                <a:ea typeface="Times New Roman" panose="02020603050405020304" pitchFamily="18" charset="0"/>
              </a:rPr>
              <a:t>Parameters like </a:t>
            </a:r>
            <a:r>
              <a:rPr lang="en-GB" sz="1800" b="1" dirty="0">
                <a:effectLst/>
                <a:latin typeface="Aptos" panose="020B0004020202020204" pitchFamily="34" charset="0"/>
                <a:ea typeface="Times New Roman" panose="02020603050405020304" pitchFamily="18" charset="0"/>
              </a:rPr>
              <a:t>Needle Tapered Metal 27G</a:t>
            </a:r>
            <a:r>
              <a:rPr lang="en-GB" sz="1800" dirty="0">
                <a:effectLst/>
                <a:latin typeface="Aptos" panose="020B0004020202020204" pitchFamily="34" charset="0"/>
                <a:ea typeface="Times New Roman" panose="02020603050405020304" pitchFamily="18" charset="0"/>
              </a:rPr>
              <a:t> and </a:t>
            </a:r>
            <a:r>
              <a:rPr lang="en-GB" sz="1800" b="1" dirty="0">
                <a:effectLst/>
                <a:latin typeface="Aptos" panose="020B0004020202020204" pitchFamily="34" charset="0"/>
                <a:ea typeface="Times New Roman" panose="02020603050405020304" pitchFamily="18" charset="0"/>
              </a:rPr>
              <a:t>Crosslinking Methods</a:t>
            </a:r>
            <a:r>
              <a:rPr lang="en-GB" sz="1800" dirty="0">
                <a:effectLst/>
                <a:latin typeface="Aptos" panose="020B0004020202020204" pitchFamily="34" charset="0"/>
                <a:ea typeface="Times New Roman" panose="02020603050405020304" pitchFamily="18" charset="0"/>
              </a:rPr>
              <a:t> showed mid-range importance but were crucial for achieving Best outcomes.</a:t>
            </a:r>
            <a:br>
              <a:rPr lang="en-001" sz="1800" dirty="0">
                <a:effectLst/>
                <a:latin typeface="Times New Roman" panose="02020603050405020304" pitchFamily="18" charset="0"/>
                <a:ea typeface="Times New Roman" panose="02020603050405020304" pitchFamily="18" charset="0"/>
              </a:rPr>
            </a:br>
            <a:endParaRPr lang="en-001" dirty="0"/>
          </a:p>
        </p:txBody>
      </p:sp>
      <p:pic>
        <p:nvPicPr>
          <p:cNvPr id="4" name="Content Placeholder 3">
            <a:extLst>
              <a:ext uri="{FF2B5EF4-FFF2-40B4-BE49-F238E27FC236}">
                <a16:creationId xmlns:a16="http://schemas.microsoft.com/office/drawing/2014/main" id="{4D719FD3-66C2-8243-E183-42E6AEDA6A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2438400"/>
            <a:ext cx="5504920" cy="3657600"/>
          </a:xfrm>
          <a:prstGeom prst="rect">
            <a:avLst/>
          </a:prstGeom>
        </p:spPr>
      </p:pic>
    </p:spTree>
    <p:extLst>
      <p:ext uri="{BB962C8B-B14F-4D97-AF65-F5344CB8AC3E}">
        <p14:creationId xmlns:p14="http://schemas.microsoft.com/office/powerpoint/2010/main" val="767117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9B8E-DD72-9A35-F0A3-1D20666FE33D}"/>
              </a:ext>
            </a:extLst>
          </p:cNvPr>
          <p:cNvSpPr>
            <a:spLocks noGrp="1"/>
          </p:cNvSpPr>
          <p:nvPr>
            <p:ph type="title"/>
          </p:nvPr>
        </p:nvSpPr>
        <p:spPr>
          <a:xfrm>
            <a:off x="381000" y="847724"/>
            <a:ext cx="8229600" cy="808038"/>
          </a:xfrm>
        </p:spPr>
        <p:txBody>
          <a:bodyPr/>
          <a:lstStyle/>
          <a:p>
            <a:r>
              <a:rPr kumimoji="0" lang="en-US" altLang="en-001" sz="32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Discussions</a:t>
            </a:r>
            <a:br>
              <a:rPr kumimoji="0" lang="en-GB" altLang="en-001" sz="32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001" dirty="0"/>
          </a:p>
        </p:txBody>
      </p:sp>
      <p:graphicFrame>
        <p:nvGraphicFramePr>
          <p:cNvPr id="4" name="Content Placeholder 3">
            <a:extLst>
              <a:ext uri="{FF2B5EF4-FFF2-40B4-BE49-F238E27FC236}">
                <a16:creationId xmlns:a16="http://schemas.microsoft.com/office/drawing/2014/main" id="{814C24E6-388D-A5AB-8345-330AB39F9708}"/>
              </a:ext>
            </a:extLst>
          </p:cNvPr>
          <p:cNvGraphicFramePr>
            <a:graphicFrameLocks noGrp="1"/>
          </p:cNvGraphicFramePr>
          <p:nvPr>
            <p:ph idx="1"/>
            <p:extLst>
              <p:ext uri="{D42A27DB-BD31-4B8C-83A1-F6EECF244321}">
                <p14:modId xmlns:p14="http://schemas.microsoft.com/office/powerpoint/2010/main" val="1409468991"/>
              </p:ext>
            </p:extLst>
          </p:nvPr>
        </p:nvGraphicFramePr>
        <p:xfrm>
          <a:off x="476250" y="1981200"/>
          <a:ext cx="8134350" cy="2438398"/>
        </p:xfrm>
        <a:graphic>
          <a:graphicData uri="http://schemas.openxmlformats.org/drawingml/2006/table">
            <a:tbl>
              <a:tblPr firstRow="1" firstCol="1" bandRow="1">
                <a:tableStyleId>{5C22544A-7EE6-4342-B048-85BDC9FD1C3A}</a:tableStyleId>
              </a:tblPr>
              <a:tblGrid>
                <a:gridCol w="2711450">
                  <a:extLst>
                    <a:ext uri="{9D8B030D-6E8A-4147-A177-3AD203B41FA5}">
                      <a16:colId xmlns:a16="http://schemas.microsoft.com/office/drawing/2014/main" val="2022943018"/>
                    </a:ext>
                  </a:extLst>
                </a:gridCol>
                <a:gridCol w="2711450">
                  <a:extLst>
                    <a:ext uri="{9D8B030D-6E8A-4147-A177-3AD203B41FA5}">
                      <a16:colId xmlns:a16="http://schemas.microsoft.com/office/drawing/2014/main" val="906367695"/>
                    </a:ext>
                  </a:extLst>
                </a:gridCol>
                <a:gridCol w="2711450">
                  <a:extLst>
                    <a:ext uri="{9D8B030D-6E8A-4147-A177-3AD203B41FA5}">
                      <a16:colId xmlns:a16="http://schemas.microsoft.com/office/drawing/2014/main" val="1332539047"/>
                    </a:ext>
                  </a:extLst>
                </a:gridCol>
              </a:tblGrid>
              <a:tr h="221673">
                <a:tc>
                  <a:txBody>
                    <a:bodyPr/>
                    <a:lstStyle/>
                    <a:p>
                      <a:pPr algn="ctr"/>
                      <a:r>
                        <a:rPr lang="en-US" sz="1100" kern="100">
                          <a:effectLst/>
                        </a:rPr>
                        <a:t>Study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ctr"/>
                      <a:r>
                        <a:rPr lang="en-US" sz="1100" kern="100">
                          <a:effectLst/>
                        </a:rPr>
                        <a:t>Key Findings</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pPr algn="ctr"/>
                      <a:r>
                        <a:rPr lang="en-US" sz="1100" kern="100">
                          <a:effectLst/>
                        </a:rPr>
                        <a:t>Validation with Current Results</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608243602"/>
                  </a:ext>
                </a:extLst>
              </a:tr>
              <a:tr h="443345">
                <a:tc>
                  <a:txBody>
                    <a:bodyPr/>
                    <a:lstStyle/>
                    <a:p>
                      <a:r>
                        <a:rPr lang="en-US" sz="1100" kern="100" dirty="0">
                          <a:effectLst/>
                        </a:rPr>
                        <a:t>(Wenger L. , 2022)</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Dynamic pressure control improved fidelity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Extrusion Pressure optimization at 85 kPa.</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528908616"/>
                  </a:ext>
                </a:extLst>
              </a:tr>
              <a:tr h="443345">
                <a:tc>
                  <a:txBody>
                    <a:bodyPr/>
                    <a:lstStyle/>
                    <a:p>
                      <a:r>
                        <a:rPr lang="en-US" sz="1100" kern="100">
                          <a:effectLst/>
                        </a:rPr>
                        <a:t>(Bonatti, Vozzi, &amp; Chua, 2022)</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CNN feedback optimized print quality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Neural Network multi-class accuracy for Good, Bad, best.</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863741387"/>
                  </a:ext>
                </a:extLst>
              </a:tr>
              <a:tr h="443345">
                <a:tc>
                  <a:txBody>
                    <a:bodyPr/>
                    <a:lstStyle/>
                    <a:p>
                      <a:r>
                        <a:rPr lang="en-US" sz="1100" kern="100">
                          <a:effectLst/>
                        </a:rPr>
                        <a:t>(Fu &amp; Sun, 2021)</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SVM optimized path height and temperature</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SVM identified Layer Height and Temperature as critical.</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961932191"/>
                  </a:ext>
                </a:extLst>
              </a:tr>
              <a:tr h="443345">
                <a:tc>
                  <a:txBody>
                    <a:bodyPr/>
                    <a:lstStyle/>
                    <a:p>
                      <a:r>
                        <a:rPr lang="en-US" sz="1100" kern="100">
                          <a:effectLst/>
                        </a:rPr>
                        <a:t>(Ouyang, Sun, &amp; Zhao, 2016)</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Viscosity impacts printability and cell viability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Validated viscosity-dependent adjustments.</a:t>
                      </a:r>
                      <a:endParaRPr lang="en-001" sz="1100" kern="10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2720893545"/>
                  </a:ext>
                </a:extLst>
              </a:tr>
              <a:tr h="443345">
                <a:tc>
                  <a:txBody>
                    <a:bodyPr/>
                    <a:lstStyle/>
                    <a:p>
                      <a:r>
                        <a:rPr lang="en-US" sz="1100" kern="100" dirty="0">
                          <a:effectLst/>
                        </a:rPr>
                        <a:t>(Allencherry, Pradeep, Shrivastava, &amp; Özel *, 2022)</a:t>
                      </a:r>
                      <a:endParaRPr lang="en-001" sz="1100" kern="100" dirty="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a:effectLst/>
                        </a:rPr>
                        <a:t>Crosslinking enhanced print fidelity</a:t>
                      </a:r>
                      <a:endParaRPr lang="en-001" sz="1100" kern="100">
                        <a:effectLst/>
                        <a:latin typeface="Aptos" panose="020B0004020202020204" pitchFamily="34" charset="0"/>
                        <a:ea typeface="Times New Roman" panose="02020603050405020304" pitchFamily="18" charset="0"/>
                      </a:endParaRPr>
                    </a:p>
                  </a:txBody>
                  <a:tcPr marL="68580" marR="68580" marT="0" marB="0"/>
                </a:tc>
                <a:tc>
                  <a:txBody>
                    <a:bodyPr/>
                    <a:lstStyle/>
                    <a:p>
                      <a:r>
                        <a:rPr lang="en-US" sz="1100" kern="100" dirty="0">
                          <a:effectLst/>
                        </a:rPr>
                        <a:t>Ionic crosslinking maintained structural stability.</a:t>
                      </a:r>
                      <a:endParaRPr lang="en-001" sz="1100" kern="100" dirty="0">
                        <a:effectLst/>
                        <a:latin typeface="Aptos" panose="020B000402020202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228102538"/>
                  </a:ext>
                </a:extLst>
              </a:tr>
            </a:tbl>
          </a:graphicData>
        </a:graphic>
      </p:graphicFrame>
      <p:sp>
        <p:nvSpPr>
          <p:cNvPr id="5" name="Rectangle 1">
            <a:extLst>
              <a:ext uri="{FF2B5EF4-FFF2-40B4-BE49-F238E27FC236}">
                <a16:creationId xmlns:a16="http://schemas.microsoft.com/office/drawing/2014/main" id="{B4C92E30-8081-5856-3390-A7B3984D869E}"/>
              </a:ext>
            </a:extLst>
          </p:cNvPr>
          <p:cNvSpPr>
            <a:spLocks noChangeArrowheads="1"/>
          </p:cNvSpPr>
          <p:nvPr/>
        </p:nvSpPr>
        <p:spPr bwMode="auto">
          <a:xfrm>
            <a:off x="476250" y="1524000"/>
            <a:ext cx="2010487" cy="323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01568"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001" sz="11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rPr>
              <a:t>Validation Against Literature</a:t>
            </a:r>
            <a:endParaRPr kumimoji="0" lang="en-US" altLang="en-001"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658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AAE87-2E85-8D16-1C69-71D5E7AAB237}"/>
              </a:ext>
            </a:extLst>
          </p:cNvPr>
          <p:cNvSpPr>
            <a:spLocks noGrp="1"/>
          </p:cNvSpPr>
          <p:nvPr>
            <p:ph idx="1"/>
          </p:nvPr>
        </p:nvSpPr>
        <p:spPr>
          <a:xfrm>
            <a:off x="381000" y="838200"/>
            <a:ext cx="8382000" cy="5791200"/>
          </a:xfrm>
        </p:spPr>
        <p:txBody>
          <a:bodyPr/>
          <a:lstStyle/>
          <a:p>
            <a:pPr marL="0" indent="0">
              <a:buNone/>
            </a:pPr>
            <a:r>
              <a:rPr lang="en-GB" sz="1600" kern="100" dirty="0">
                <a:effectLst/>
                <a:latin typeface="Aptos" panose="020B0004020202020204" pitchFamily="34" charset="0"/>
                <a:ea typeface="Aptos" panose="020B0004020202020204" pitchFamily="34" charset="0"/>
                <a:cs typeface="Times New Roman" panose="02020603050405020304" pitchFamily="18" charset="0"/>
              </a:rPr>
              <a:t>The findings from this study were compared in detail with eight prominent studies in the field of 3D bioprinting. Key parameters such as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extrusion pressure</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layer height</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temperature</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printing speed</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and </a:t>
            </a:r>
            <a:r>
              <a:rPr lang="en-GB" sz="1600" b="1" kern="100" dirty="0">
                <a:effectLst/>
                <a:latin typeface="Aptos" panose="020B0004020202020204" pitchFamily="34" charset="0"/>
                <a:ea typeface="Aptos" panose="020B0004020202020204" pitchFamily="34" charset="0"/>
                <a:cs typeface="Times New Roman" panose="02020603050405020304" pitchFamily="18" charset="0"/>
              </a:rPr>
              <a:t>crosslinking methods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were optimized in alignment with these studies. For instance:</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GB" sz="1600" b="1" kern="100" dirty="0">
                <a:effectLst/>
                <a:latin typeface="Aptos" panose="020B0004020202020204" pitchFamily="34" charset="0"/>
                <a:ea typeface="Aptos" panose="020B0004020202020204" pitchFamily="34" charset="0"/>
                <a:cs typeface="Times New Roman" panose="02020603050405020304" pitchFamily="18" charset="0"/>
              </a:rPr>
              <a:t>Extrusion Pressure</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Optimized at 85 kPa, similar to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(Wenger L. , 2022)</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who demonstrated that dynamic pressure control significantly improves print fidelity.</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GB" sz="1600" b="1" kern="100" dirty="0">
                <a:effectLst/>
                <a:latin typeface="Aptos" panose="020B0004020202020204" pitchFamily="34" charset="0"/>
                <a:ea typeface="Aptos" panose="020B0004020202020204" pitchFamily="34" charset="0"/>
                <a:cs typeface="Times New Roman" panose="02020603050405020304" pitchFamily="18" charset="0"/>
              </a:rPr>
              <a:t>Layer Height</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Our study found 0.2 mm to be optimal, consistent with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(Fu &amp; Sun, 2021)</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which identified layer height as critical for print resolution and minimized deposition inconsistencies.</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GB" sz="1600" b="1" kern="100" dirty="0">
                <a:effectLst/>
                <a:latin typeface="Aptos" panose="020B0004020202020204" pitchFamily="34" charset="0"/>
                <a:ea typeface="Aptos" panose="020B0004020202020204" pitchFamily="34" charset="0"/>
                <a:cs typeface="Times New Roman" panose="02020603050405020304" pitchFamily="18" charset="0"/>
              </a:rPr>
              <a:t>Temperature</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The nozzle temperature optimized at 37°C aligns with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(Ouyang, Yao, Zhao, &amp; Sun, 2016)</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who emphasized the role of controlled temperature in maintaining cell viability and print uniformity.</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GB" sz="1600" b="1" kern="100" dirty="0">
                <a:effectLst/>
                <a:latin typeface="Aptos" panose="020B0004020202020204" pitchFamily="34" charset="0"/>
                <a:ea typeface="Aptos" panose="020B0004020202020204" pitchFamily="34" charset="0"/>
                <a:cs typeface="Times New Roman" panose="02020603050405020304" pitchFamily="18" charset="0"/>
              </a:rPr>
              <a:t>Printing Speed</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A speed of 30 mm/s was shown to balance structural accuracy and deposition rates, matching findings in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(Bonatti,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Vozzi</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&amp; Chua, 2022)</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tabLst>
                <a:tab pos="457200" algn="l"/>
              </a:tabLst>
            </a:pPr>
            <a:r>
              <a:rPr lang="en-GB" sz="1600" b="1" kern="100" dirty="0">
                <a:effectLst/>
                <a:latin typeface="Aptos" panose="020B0004020202020204" pitchFamily="34" charset="0"/>
                <a:ea typeface="Aptos" panose="020B0004020202020204" pitchFamily="34" charset="0"/>
                <a:cs typeface="Times New Roman" panose="02020603050405020304" pitchFamily="18" charset="0"/>
              </a:rPr>
              <a:t>Crosslinking Agents</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CaCl₂ (1.0%) proved crucial for structural stability, validated by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(Allencherry, Pradeep, Shrivastava, &amp; Özel *, 2022)</a:t>
            </a:r>
            <a:r>
              <a:rPr lang="en-GB" sz="1600" kern="100" dirty="0">
                <a:effectLst/>
                <a:latin typeface="Aptos" panose="020B0004020202020204" pitchFamily="34" charset="0"/>
                <a:ea typeface="Aptos" panose="020B0004020202020204" pitchFamily="34" charset="0"/>
                <a:cs typeface="Times New Roman" panose="02020603050405020304" pitchFamily="18" charset="0"/>
              </a:rPr>
              <a:t>, which demonstrated the superiority of ionic crosslinking.</a:t>
            </a:r>
            <a:endParaRPr lang="en-001" sz="16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001" dirty="0"/>
          </a:p>
        </p:txBody>
      </p:sp>
    </p:spTree>
    <p:extLst>
      <p:ext uri="{BB962C8B-B14F-4D97-AF65-F5344CB8AC3E}">
        <p14:creationId xmlns:p14="http://schemas.microsoft.com/office/powerpoint/2010/main" val="642571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31A4-2DED-F2EE-BE48-5B03C6B84A3F}"/>
              </a:ext>
            </a:extLst>
          </p:cNvPr>
          <p:cNvSpPr>
            <a:spLocks noGrp="1"/>
          </p:cNvSpPr>
          <p:nvPr>
            <p:ph type="title"/>
          </p:nvPr>
        </p:nvSpPr>
        <p:spPr>
          <a:xfrm>
            <a:off x="457200" y="892215"/>
            <a:ext cx="8229600" cy="808038"/>
          </a:xfrm>
        </p:spPr>
        <p:txBody>
          <a:bodyPr/>
          <a:lstStyle/>
          <a:p>
            <a:r>
              <a:rPr lang="en-GB" sz="1800" b="1" kern="100" dirty="0">
                <a:effectLst/>
                <a:latin typeface="Aptos" panose="020B0004020202020204" pitchFamily="34" charset="0"/>
                <a:ea typeface="Aptos" panose="020B0004020202020204" pitchFamily="34" charset="0"/>
                <a:cs typeface="Times New Roman" panose="02020603050405020304" pitchFamily="18" charset="0"/>
              </a:rPr>
              <a:t>From Fu et. al. (2021):</a:t>
            </a:r>
            <a:br>
              <a:rPr lang="en-001" sz="1800" kern="100" dirty="0">
                <a:effectLst/>
                <a:latin typeface="Aptos" panose="020B0004020202020204" pitchFamily="34" charset="0"/>
                <a:ea typeface="Aptos" panose="020B0004020202020204" pitchFamily="34" charset="0"/>
                <a:cs typeface="Times New Roman" panose="02020603050405020304" pitchFamily="18" charset="0"/>
              </a:rPr>
            </a:br>
            <a:endParaRPr lang="en-001" dirty="0"/>
          </a:p>
        </p:txBody>
      </p:sp>
      <p:pic>
        <p:nvPicPr>
          <p:cNvPr id="4" name="Content Placeholder 3">
            <a:extLst>
              <a:ext uri="{FF2B5EF4-FFF2-40B4-BE49-F238E27FC236}">
                <a16:creationId xmlns:a16="http://schemas.microsoft.com/office/drawing/2014/main" id="{C271AB91-29DF-144E-9BFC-BE876D7892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17" r="16810" b="30348"/>
          <a:stretch/>
        </p:blipFill>
        <p:spPr bwMode="auto">
          <a:xfrm>
            <a:off x="810404" y="1417638"/>
            <a:ext cx="7523192" cy="3502938"/>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E247AB8-810D-F7F2-61DD-EC0452960248}"/>
              </a:ext>
            </a:extLst>
          </p:cNvPr>
          <p:cNvSpPr txBox="1"/>
          <p:nvPr/>
        </p:nvSpPr>
        <p:spPr>
          <a:xfrm>
            <a:off x="609600" y="4886364"/>
            <a:ext cx="8305800" cy="1107996"/>
          </a:xfrm>
          <a:prstGeom prst="rect">
            <a:avLst/>
          </a:prstGeom>
          <a:noFill/>
        </p:spPr>
        <p:txBody>
          <a:bodyPr wrap="square">
            <a:spAutoFit/>
          </a:bodyPr>
          <a:lstStyle/>
          <a:p>
            <a:pPr algn="ctr">
              <a:spcAft>
                <a:spcPts val="1000"/>
              </a:spcAft>
            </a:pP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Figure : Validation on probability space. Three probability hyperplanes, 25%, 50%, and 75%. (A) Validation point selected at 20 w/v% concentration, 30°C nozzle temperature, and 0.4 mm path height. (A-1) Microscopic image evaluating the filament width. (A-2) Printing cube structure (5 × 5 × 5 mm³). (A-3) Top view of the printed grid structure (5 × 5 × 5 mm³). (B) Validation point at 25 w/v% concentration, 29°C nozzle temperature, and 0.32 mm path height. (B-1) Microscopic image evaluating the filament width index. (B-2) Printing cube structure (5 × 5 × 5 mm³) with top view and side view. (B-3) Printing pyramid structure (10 mm × 10 mm × 8 mm) with top and side view. Scale bar for (A-1) and (B-1) is 1.87 mm and 2 mm for the rest.</a:t>
            </a:r>
            <a:endParaRPr lang="en-001"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7949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F6DC7-215A-67B1-2A3C-BDA48D6449D3}"/>
              </a:ext>
            </a:extLst>
          </p:cNvPr>
          <p:cNvSpPr>
            <a:spLocks noGrp="1"/>
          </p:cNvSpPr>
          <p:nvPr>
            <p:ph idx="1"/>
          </p:nvPr>
        </p:nvSpPr>
        <p:spPr>
          <a:xfrm>
            <a:off x="457200" y="838200"/>
            <a:ext cx="8229600" cy="5219700"/>
          </a:xfrm>
        </p:spPr>
        <p:txBody>
          <a:bodyPr/>
          <a:lstStyle/>
          <a:p>
            <a:pPr marL="0" indent="0">
              <a:lnSpc>
                <a:spcPct val="107000"/>
              </a:lnSpc>
              <a:spcAft>
                <a:spcPts val="800"/>
              </a:spcAft>
              <a:buNone/>
            </a:pPr>
            <a:r>
              <a:rPr lang="en-GB" sz="1800" b="1" kern="100" dirty="0">
                <a:effectLst/>
                <a:latin typeface="Aptos" panose="020B0004020202020204" pitchFamily="34" charset="0"/>
                <a:ea typeface="Aptos" panose="020B0004020202020204" pitchFamily="34" charset="0"/>
                <a:cs typeface="Aptos" panose="020B0004020202020204" pitchFamily="34" charset="0"/>
              </a:rPr>
              <a:t>From Wenger et al. (2022): </a:t>
            </a:r>
            <a:r>
              <a:rPr lang="en-GB" sz="1800" b="1" u="sng" kern="100" dirty="0">
                <a:effectLst/>
                <a:latin typeface="Aptos" panose="020B0004020202020204" pitchFamily="34" charset="0"/>
                <a:ea typeface="Aptos" panose="020B0004020202020204" pitchFamily="34" charset="0"/>
                <a:cs typeface="Aptos" panose="020B0004020202020204" pitchFamily="34" charset="0"/>
              </a:rPr>
              <a:t>Parameter control improves surface precision</a:t>
            </a:r>
            <a:endParaRPr lang="en-001"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001" dirty="0"/>
          </a:p>
        </p:txBody>
      </p:sp>
      <p:pic>
        <p:nvPicPr>
          <p:cNvPr id="2" name="Picture 1" descr="A diagram of a graph&#10;&#10;Description automatically generated with medium confidence">
            <a:extLst>
              <a:ext uri="{FF2B5EF4-FFF2-40B4-BE49-F238E27FC236}">
                <a16:creationId xmlns:a16="http://schemas.microsoft.com/office/drawing/2014/main" id="{E2305B68-10C0-53FD-36C4-74BA88155048}"/>
              </a:ext>
            </a:extLst>
          </p:cNvPr>
          <p:cNvPicPr>
            <a:picLocks noChangeAspect="1"/>
          </p:cNvPicPr>
          <p:nvPr/>
        </p:nvPicPr>
        <p:blipFill>
          <a:blip r:embed="rId2"/>
          <a:stretch>
            <a:fillRect/>
          </a:stretch>
        </p:blipFill>
        <p:spPr>
          <a:xfrm>
            <a:off x="952876" y="1447800"/>
            <a:ext cx="7238247" cy="3505200"/>
          </a:xfrm>
          <a:prstGeom prst="rect">
            <a:avLst/>
          </a:prstGeom>
        </p:spPr>
      </p:pic>
      <p:sp>
        <p:nvSpPr>
          <p:cNvPr id="5" name="TextBox 4">
            <a:extLst>
              <a:ext uri="{FF2B5EF4-FFF2-40B4-BE49-F238E27FC236}">
                <a16:creationId xmlns:a16="http://schemas.microsoft.com/office/drawing/2014/main" id="{430AA289-1E3F-BF11-B6E9-E0F830A3E9CD}"/>
              </a:ext>
            </a:extLst>
          </p:cNvPr>
          <p:cNvSpPr txBox="1"/>
          <p:nvPr/>
        </p:nvSpPr>
        <p:spPr>
          <a:xfrm>
            <a:off x="2514600" y="4940840"/>
            <a:ext cx="4586286" cy="938719"/>
          </a:xfrm>
          <a:prstGeom prst="rect">
            <a:avLst/>
          </a:prstGeom>
          <a:noFill/>
        </p:spPr>
        <p:txBody>
          <a:bodyPr wrap="square">
            <a:spAutoFit/>
          </a:bodyPr>
          <a:lstStyle/>
          <a:p>
            <a:pPr algn="ctr">
              <a:spcAft>
                <a:spcPts val="1000"/>
              </a:spcAft>
            </a:pP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Figure :Printing of hollow cylinders with an inhomogeneous ink. The graphs show flow rate and pressure setting over time, the photographs the printed cylinders of (A and C) a run with constant pressure and (B and D) a run with adaptive pressure control. The scale bars in (C) and (D) represent 10 mm. L. Wenger et al.</a:t>
            </a:r>
            <a:endParaRPr lang="en-001"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91163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DE0E-10D6-364E-6C4F-F57F17CCA02E}"/>
              </a:ext>
            </a:extLst>
          </p:cNvPr>
          <p:cNvSpPr>
            <a:spLocks noGrp="1"/>
          </p:cNvSpPr>
          <p:nvPr>
            <p:ph type="title"/>
          </p:nvPr>
        </p:nvSpPr>
        <p:spPr/>
        <p:txBody>
          <a:bodyPr/>
          <a:lstStyle/>
          <a:p>
            <a:r>
              <a:rPr lang="en-GB" sz="1800" b="1" dirty="0">
                <a:effectLst/>
                <a:latin typeface="Aptos" panose="020B0004020202020204" pitchFamily="34" charset="0"/>
                <a:ea typeface="Aptos" panose="020B0004020202020204" pitchFamily="34" charset="0"/>
                <a:cs typeface="Aptos" panose="020B0004020202020204" pitchFamily="34" charset="0"/>
              </a:rPr>
              <a:t>From Wenger et al. (2022):</a:t>
            </a:r>
            <a:endParaRPr lang="en-001" dirty="0"/>
          </a:p>
        </p:txBody>
      </p:sp>
      <p:pic>
        <p:nvPicPr>
          <p:cNvPr id="4" name="Content Placeholder 3" descr="A collage of different sizes of round objects&#10;&#10;Description automatically generated">
            <a:extLst>
              <a:ext uri="{FF2B5EF4-FFF2-40B4-BE49-F238E27FC236}">
                <a16:creationId xmlns:a16="http://schemas.microsoft.com/office/drawing/2014/main" id="{64373A4B-5837-A7D5-BC59-BDE9CD69A835}"/>
              </a:ext>
            </a:extLst>
          </p:cNvPr>
          <p:cNvPicPr>
            <a:picLocks noGrp="1" noChangeAspect="1"/>
          </p:cNvPicPr>
          <p:nvPr>
            <p:ph idx="1"/>
          </p:nvPr>
        </p:nvPicPr>
        <p:blipFill>
          <a:blip r:embed="rId2"/>
          <a:stretch>
            <a:fillRect/>
          </a:stretch>
        </p:blipFill>
        <p:spPr>
          <a:xfrm>
            <a:off x="0" y="1417638"/>
            <a:ext cx="9144000" cy="3733800"/>
          </a:xfrm>
          <a:prstGeom prst="rect">
            <a:avLst/>
          </a:prstGeom>
        </p:spPr>
      </p:pic>
      <p:sp>
        <p:nvSpPr>
          <p:cNvPr id="6" name="TextBox 5">
            <a:extLst>
              <a:ext uri="{FF2B5EF4-FFF2-40B4-BE49-F238E27FC236}">
                <a16:creationId xmlns:a16="http://schemas.microsoft.com/office/drawing/2014/main" id="{C89A38F7-64AB-0908-041D-8C3B4562FF0B}"/>
              </a:ext>
            </a:extLst>
          </p:cNvPr>
          <p:cNvSpPr txBox="1"/>
          <p:nvPr/>
        </p:nvSpPr>
        <p:spPr>
          <a:xfrm>
            <a:off x="1600200" y="5180013"/>
            <a:ext cx="6172200" cy="600164"/>
          </a:xfrm>
          <a:prstGeom prst="rect">
            <a:avLst/>
          </a:prstGeom>
          <a:noFill/>
        </p:spPr>
        <p:txBody>
          <a:bodyPr wrap="square">
            <a:spAutoFit/>
          </a:bodyPr>
          <a:lstStyle/>
          <a:p>
            <a:pPr algn="ctr">
              <a:spcAft>
                <a:spcPts val="1000"/>
              </a:spcAft>
            </a:pP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Figure : Hollow cylinders printed with different inks and nozzles. The prints were performed with either a constant pressure optimized for a 1-inch straight nozzle or with adaptive pressure control after an adjustment phase of 30 s–60 s. The scale bars represent 10 mm.</a:t>
            </a:r>
            <a:endParaRPr lang="en-001"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9601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08038"/>
          </a:xfrm>
        </p:spPr>
        <p:txBody>
          <a:bodyPr/>
          <a:lstStyle/>
          <a:p>
            <a:r>
              <a:rPr lang="en-US" dirty="0"/>
              <a:t>3D bioprinting as a sophisticated additive manufacturing technique. </a:t>
            </a:r>
          </a:p>
        </p:txBody>
      </p:sp>
      <p:pic>
        <p:nvPicPr>
          <p:cNvPr id="1026" name="Picture 2" descr="Advances in 3D printing technology: Increasing biological weapon  proliferation risks? | SIPRI">
            <a:extLst>
              <a:ext uri="{FF2B5EF4-FFF2-40B4-BE49-F238E27FC236}">
                <a16:creationId xmlns:a16="http://schemas.microsoft.com/office/drawing/2014/main" id="{F1BA6CD8-E13A-5333-9C53-91A5D5D93B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02074"/>
            <a:ext cx="4748618" cy="308155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Schematic diagram of the principle of 3D bioprinting. (A) (i) Laser-assisted bioprinting; (ii) inkjet bioprinting; (iii) extrusion bioprinting. Reproduced with permission [26] . (B) Digital light processing (DLP) bioprinting. Reproduced with permission [34] . (C) Two-photon polymerization (2PP) bioprinting. Reproduced with permission [33] . (D) Stereolithography bioprinting. Reproduced with permission [32] . (E) Stereolithographic bioprinting is based on the digital micromirror device (DMD). Reproduced with permission [35] . (F) Computed axial lithography (CAL) bioprinting. Reproduced with permission [38] .">
            <a:extLst>
              <a:ext uri="{FF2B5EF4-FFF2-40B4-BE49-F238E27FC236}">
                <a16:creationId xmlns:a16="http://schemas.microsoft.com/office/drawing/2014/main" id="{EE34C108-3514-7BDB-2B3B-DC621965BCF6}"/>
              </a:ext>
            </a:extLst>
          </p:cNvPr>
          <p:cNvSpPr>
            <a:spLocks noChangeAspect="1" noChangeArrowheads="1"/>
          </p:cNvSpPr>
          <p:nvPr/>
        </p:nvSpPr>
        <p:spPr bwMode="auto">
          <a:xfrm>
            <a:off x="6019800" y="3276600"/>
            <a:ext cx="2590800" cy="2590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001"/>
          </a:p>
        </p:txBody>
      </p:sp>
      <p:pic>
        <p:nvPicPr>
          <p:cNvPr id="6" name="Picture 5">
            <a:extLst>
              <a:ext uri="{FF2B5EF4-FFF2-40B4-BE49-F238E27FC236}">
                <a16:creationId xmlns:a16="http://schemas.microsoft.com/office/drawing/2014/main" id="{0C6559B7-49F8-9B5D-9868-4F00314DC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504" y="1752600"/>
            <a:ext cx="3891603" cy="331015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F141-9459-6886-E316-6EF25B539316}"/>
              </a:ext>
            </a:extLst>
          </p:cNvPr>
          <p:cNvSpPr>
            <a:spLocks noGrp="1"/>
          </p:cNvSpPr>
          <p:nvPr>
            <p:ph type="title"/>
          </p:nvPr>
        </p:nvSpPr>
        <p:spPr/>
        <p:txBody>
          <a:bodyPr/>
          <a:lstStyle/>
          <a:p>
            <a:r>
              <a:rPr lang="en-GB" sz="1800" b="1" kern="100" dirty="0">
                <a:effectLst/>
                <a:latin typeface="Aptos" panose="020B0004020202020204" pitchFamily="34" charset="0"/>
                <a:ea typeface="Aptos" panose="020B0004020202020204" pitchFamily="34" charset="0"/>
                <a:cs typeface="Times New Roman" panose="02020603050405020304" pitchFamily="18" charset="0"/>
              </a:rPr>
              <a:t>From Ouyang et al. (2016):</a:t>
            </a:r>
            <a:r>
              <a:rPr lang="en-GB" sz="1800" b="1" u="sng" kern="100" dirty="0">
                <a:effectLst/>
                <a:latin typeface="Aptos" panose="020B0004020202020204" pitchFamily="34" charset="0"/>
                <a:ea typeface="Aptos" panose="020B0004020202020204" pitchFamily="34" charset="0"/>
                <a:cs typeface="Times New Roman" panose="02020603050405020304" pitchFamily="18" charset="0"/>
              </a:rPr>
              <a:t> Effects of nozzle temperature on print consistency</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a:t>
            </a:r>
            <a:br>
              <a:rPr lang="en-001" sz="1800" kern="100" dirty="0">
                <a:effectLst/>
                <a:latin typeface="Aptos" panose="020B0004020202020204" pitchFamily="34" charset="0"/>
                <a:ea typeface="Aptos" panose="020B0004020202020204" pitchFamily="34" charset="0"/>
                <a:cs typeface="Times New Roman" panose="02020603050405020304" pitchFamily="18" charset="0"/>
              </a:rPr>
            </a:br>
            <a:endParaRPr lang="en-001" dirty="0"/>
          </a:p>
        </p:txBody>
      </p:sp>
      <p:pic>
        <p:nvPicPr>
          <p:cNvPr id="4" name="Content Placeholder 3" descr="A collage of different images&#10;&#10;Description automatically generated">
            <a:extLst>
              <a:ext uri="{FF2B5EF4-FFF2-40B4-BE49-F238E27FC236}">
                <a16:creationId xmlns:a16="http://schemas.microsoft.com/office/drawing/2014/main" id="{3A9283D4-7AE0-C0A7-FFE9-BCCC57DCD613}"/>
              </a:ext>
            </a:extLst>
          </p:cNvPr>
          <p:cNvPicPr>
            <a:picLocks noGrp="1" noChangeAspect="1"/>
          </p:cNvPicPr>
          <p:nvPr>
            <p:ph idx="1"/>
          </p:nvPr>
        </p:nvPicPr>
        <p:blipFill>
          <a:blip r:embed="rId2"/>
          <a:stretch>
            <a:fillRect/>
          </a:stretch>
        </p:blipFill>
        <p:spPr>
          <a:xfrm>
            <a:off x="1970656" y="990600"/>
            <a:ext cx="4800600" cy="3982469"/>
          </a:xfrm>
          <a:prstGeom prst="rect">
            <a:avLst/>
          </a:prstGeom>
        </p:spPr>
      </p:pic>
      <p:sp>
        <p:nvSpPr>
          <p:cNvPr id="6" name="TextBox 5">
            <a:extLst>
              <a:ext uri="{FF2B5EF4-FFF2-40B4-BE49-F238E27FC236}">
                <a16:creationId xmlns:a16="http://schemas.microsoft.com/office/drawing/2014/main" id="{19F248FE-503D-AA36-1735-50E5CCBB712A}"/>
              </a:ext>
            </a:extLst>
          </p:cNvPr>
          <p:cNvSpPr txBox="1"/>
          <p:nvPr/>
        </p:nvSpPr>
        <p:spPr>
          <a:xfrm>
            <a:off x="2184970" y="5029200"/>
            <a:ext cx="4586286" cy="1107996"/>
          </a:xfrm>
          <a:prstGeom prst="rect">
            <a:avLst/>
          </a:prstGeom>
          <a:noFill/>
        </p:spPr>
        <p:txBody>
          <a:bodyPr wrap="square">
            <a:spAutoFit/>
          </a:bodyPr>
          <a:lstStyle/>
          <a:p>
            <a:pPr algn="ctr">
              <a:spcAft>
                <a:spcPts val="1000"/>
              </a:spcAft>
            </a:pP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Figure : Bioink printability assessment under different printing parameter combinations. (A) Evaluation of printability (</a:t>
            </a:r>
            <a:r>
              <a:rPr lang="en-GB" sz="1100" i="1" kern="100" dirty="0" err="1">
                <a:solidFill>
                  <a:srgbClr val="0E2841"/>
                </a:solidFill>
                <a:effectLst/>
                <a:latin typeface="Aptos" panose="020B0004020202020204" pitchFamily="34" charset="0"/>
                <a:ea typeface="Aptos" panose="020B0004020202020204" pitchFamily="34" charset="0"/>
                <a:cs typeface="Times New Roman" panose="02020603050405020304" pitchFamily="18" charset="0"/>
              </a:rPr>
              <a:t>Pr</a:t>
            </a: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 under three typical gelation statuses, namely under-, proper- and over-gelation. (B) Optical microscope images at 30 min. (C) Semi-quantified </a:t>
            </a:r>
            <a:r>
              <a:rPr lang="en-GB" sz="1100" i="1" kern="100" dirty="0" err="1">
                <a:solidFill>
                  <a:srgbClr val="0E2841"/>
                </a:solidFill>
                <a:effectLst/>
                <a:latin typeface="Aptos" panose="020B0004020202020204" pitchFamily="34" charset="0"/>
                <a:ea typeface="Aptos" panose="020B0004020202020204" pitchFamily="34" charset="0"/>
                <a:cs typeface="Times New Roman" panose="02020603050405020304" pitchFamily="18" charset="0"/>
              </a:rPr>
              <a:t>Pr</a:t>
            </a: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 value of printed construct for </a:t>
            </a:r>
            <a:r>
              <a:rPr lang="en-GB" sz="1100" i="1" kern="100" dirty="0" err="1">
                <a:solidFill>
                  <a:srgbClr val="0E2841"/>
                </a:solidFill>
                <a:effectLst/>
                <a:latin typeface="Aptos" panose="020B0004020202020204" pitchFamily="34" charset="0"/>
                <a:ea typeface="Aptos" panose="020B0004020202020204" pitchFamily="34" charset="0"/>
                <a:cs typeface="Times New Roman" panose="02020603050405020304" pitchFamily="18" charset="0"/>
              </a:rPr>
              <a:t>gelatin</a:t>
            </a:r>
            <a:r>
              <a:rPr lang="en-GB"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rPr>
              <a:t>/alginate bioink with different concentrations under different printing temperatures. Scale bars are 1 mm.</a:t>
            </a:r>
            <a:endParaRPr lang="en-001" sz="1100" i="1" kern="100" dirty="0">
              <a:solidFill>
                <a:srgbClr val="0E284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47907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8EAA-4047-B95A-A147-5C03EE2F1FAD}"/>
              </a:ext>
            </a:extLst>
          </p:cNvPr>
          <p:cNvSpPr>
            <a:spLocks noGrp="1"/>
          </p:cNvSpPr>
          <p:nvPr>
            <p:ph type="title"/>
          </p:nvPr>
        </p:nvSpPr>
        <p:spPr>
          <a:xfrm>
            <a:off x="609600" y="811212"/>
            <a:ext cx="8229600" cy="808038"/>
          </a:xfrm>
        </p:spPr>
        <p:txBody>
          <a:bodyPr/>
          <a:lstStyle/>
          <a:p>
            <a:r>
              <a:rPr kumimoji="0" lang="en-GB" altLang="en-001" sz="32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Summary of Key Findings</a:t>
            </a:r>
            <a:br>
              <a:rPr kumimoji="0" lang="en-GB" altLang="en-001" sz="3200" b="0" i="0" u="none" strike="noStrike" cap="none" normalizeH="0" baseline="0" dirty="0">
                <a:ln>
                  <a:noFill/>
                </a:ln>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br>
            <a:endParaRPr lang="en-001" dirty="0"/>
          </a:p>
        </p:txBody>
      </p:sp>
      <p:graphicFrame>
        <p:nvGraphicFramePr>
          <p:cNvPr id="4" name="Content Placeholder 3">
            <a:extLst>
              <a:ext uri="{FF2B5EF4-FFF2-40B4-BE49-F238E27FC236}">
                <a16:creationId xmlns:a16="http://schemas.microsoft.com/office/drawing/2014/main" id="{A85575D0-7F5D-4E61-7C22-6291B97241FB}"/>
              </a:ext>
            </a:extLst>
          </p:cNvPr>
          <p:cNvGraphicFramePr>
            <a:graphicFrameLocks noGrp="1"/>
          </p:cNvGraphicFramePr>
          <p:nvPr>
            <p:ph idx="1"/>
            <p:extLst>
              <p:ext uri="{D42A27DB-BD31-4B8C-83A1-F6EECF244321}">
                <p14:modId xmlns:p14="http://schemas.microsoft.com/office/powerpoint/2010/main" val="2197169191"/>
              </p:ext>
            </p:extLst>
          </p:nvPr>
        </p:nvGraphicFramePr>
        <p:xfrm>
          <a:off x="685800" y="1619250"/>
          <a:ext cx="6400800" cy="3505202"/>
        </p:xfrm>
        <a:graphic>
          <a:graphicData uri="http://schemas.openxmlformats.org/drawingml/2006/table">
            <a:tbl>
              <a:tblPr firstRow="1" firstCol="1" bandRow="1">
                <a:tableStyleId>{5C22544A-7EE6-4342-B048-85BDC9FD1C3A}</a:tableStyleId>
              </a:tblPr>
              <a:tblGrid>
                <a:gridCol w="2133600">
                  <a:extLst>
                    <a:ext uri="{9D8B030D-6E8A-4147-A177-3AD203B41FA5}">
                      <a16:colId xmlns:a16="http://schemas.microsoft.com/office/drawing/2014/main" val="3921055615"/>
                    </a:ext>
                  </a:extLst>
                </a:gridCol>
                <a:gridCol w="2133600">
                  <a:extLst>
                    <a:ext uri="{9D8B030D-6E8A-4147-A177-3AD203B41FA5}">
                      <a16:colId xmlns:a16="http://schemas.microsoft.com/office/drawing/2014/main" val="3412616095"/>
                    </a:ext>
                  </a:extLst>
                </a:gridCol>
                <a:gridCol w="2133600">
                  <a:extLst>
                    <a:ext uri="{9D8B030D-6E8A-4147-A177-3AD203B41FA5}">
                      <a16:colId xmlns:a16="http://schemas.microsoft.com/office/drawing/2014/main" val="4252795805"/>
                    </a:ext>
                  </a:extLst>
                </a:gridCol>
              </a:tblGrid>
              <a:tr h="499183">
                <a:tc>
                  <a:txBody>
                    <a:bodyPr/>
                    <a:lstStyle/>
                    <a:p>
                      <a:pPr>
                        <a:lnSpc>
                          <a:spcPct val="107000"/>
                        </a:lnSpc>
                        <a:spcAft>
                          <a:spcPts val="800"/>
                        </a:spcAft>
                      </a:pPr>
                      <a:r>
                        <a:rPr lang="en-GB" sz="1100" kern="100">
                          <a:effectLst/>
                        </a:rPr>
                        <a:t>Parameter</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dirty="0">
                          <a:effectLst/>
                        </a:rPr>
                        <a:t>Optimized Value</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Impact on Print Quality</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3091608"/>
                  </a:ext>
                </a:extLst>
              </a:tr>
              <a:tr h="754235">
                <a:tc>
                  <a:txBody>
                    <a:bodyPr/>
                    <a:lstStyle/>
                    <a:p>
                      <a:pPr>
                        <a:lnSpc>
                          <a:spcPct val="107000"/>
                        </a:lnSpc>
                        <a:spcAft>
                          <a:spcPts val="800"/>
                        </a:spcAft>
                      </a:pPr>
                      <a:r>
                        <a:rPr lang="en-GB" sz="1100" kern="100">
                          <a:effectLst/>
                        </a:rPr>
                        <a:t>Extrusion Pressure</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dirty="0">
                          <a:effectLst/>
                        </a:rPr>
                        <a:t>85 kPa</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Improved structural fidelity and resolution</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6513932"/>
                  </a:ext>
                </a:extLst>
              </a:tr>
              <a:tr h="499183">
                <a:tc>
                  <a:txBody>
                    <a:bodyPr/>
                    <a:lstStyle/>
                    <a:p>
                      <a:pPr>
                        <a:lnSpc>
                          <a:spcPct val="107000"/>
                        </a:lnSpc>
                        <a:spcAft>
                          <a:spcPts val="800"/>
                        </a:spcAft>
                      </a:pPr>
                      <a:r>
                        <a:rPr lang="en-GB" sz="1100" kern="100">
                          <a:effectLst/>
                        </a:rPr>
                        <a:t>Layer Height</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0.2 mm</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Achieved uniform deposition</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1385719"/>
                  </a:ext>
                </a:extLst>
              </a:tr>
              <a:tr h="499183">
                <a:tc>
                  <a:txBody>
                    <a:bodyPr/>
                    <a:lstStyle/>
                    <a:p>
                      <a:pPr>
                        <a:lnSpc>
                          <a:spcPct val="107000"/>
                        </a:lnSpc>
                        <a:spcAft>
                          <a:spcPts val="800"/>
                        </a:spcAft>
                      </a:pPr>
                      <a:r>
                        <a:rPr lang="en-GB" sz="1100" kern="100">
                          <a:effectLst/>
                        </a:rPr>
                        <a:t>Printing Speed</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30 mm/s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Balanced accuracy and deposition time</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1050903"/>
                  </a:ext>
                </a:extLst>
              </a:tr>
              <a:tr h="754235">
                <a:tc>
                  <a:txBody>
                    <a:bodyPr/>
                    <a:lstStyle/>
                    <a:p>
                      <a:pPr>
                        <a:lnSpc>
                          <a:spcPct val="107000"/>
                        </a:lnSpc>
                        <a:spcAft>
                          <a:spcPts val="800"/>
                        </a:spcAft>
                      </a:pPr>
                      <a:r>
                        <a:rPr lang="en-GB" sz="1100" kern="100">
                          <a:effectLst/>
                        </a:rPr>
                        <a:t>Nozzle Temperature</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37°C</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a:effectLst/>
                        </a:rPr>
                        <a:t>Enhanced print quality and cell viability</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9115028"/>
                  </a:ext>
                </a:extLst>
              </a:tr>
              <a:tr h="499183">
                <a:tc>
                  <a:txBody>
                    <a:bodyPr/>
                    <a:lstStyle/>
                    <a:p>
                      <a:pPr>
                        <a:lnSpc>
                          <a:spcPct val="107000"/>
                        </a:lnSpc>
                        <a:spcAft>
                          <a:spcPts val="800"/>
                        </a:spcAft>
                      </a:pPr>
                      <a:r>
                        <a:rPr lang="en-GB" sz="1100" kern="100">
                          <a:effectLst/>
                        </a:rPr>
                        <a:t>Crosslinking Agent</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dirty="0">
                          <a:effectLst/>
                        </a:rPr>
                        <a:t>CaCl₂ (1.0%)</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GB" sz="1100" kern="100" dirty="0">
                          <a:effectLst/>
                        </a:rPr>
                        <a:t>Maintained structural stability</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3119812"/>
                  </a:ext>
                </a:extLst>
              </a:tr>
            </a:tbl>
          </a:graphicData>
        </a:graphic>
      </p:graphicFrame>
    </p:spTree>
    <p:extLst>
      <p:ext uri="{BB962C8B-B14F-4D97-AF65-F5344CB8AC3E}">
        <p14:creationId xmlns:p14="http://schemas.microsoft.com/office/powerpoint/2010/main" val="2648755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08038"/>
          </a:xfrm>
        </p:spPr>
        <p:txBody>
          <a:bodyPr wrap="square" anchor="ctr">
            <a:normAutofit/>
          </a:bodyPr>
          <a:lstStyle/>
          <a:p>
            <a:r>
              <a:rPr lang="en-US" dirty="0"/>
              <a:t>5. Conclusions</a:t>
            </a:r>
          </a:p>
        </p:txBody>
      </p:sp>
      <p:sp>
        <p:nvSpPr>
          <p:cNvPr id="3" name="Content Placeholder 2"/>
          <p:cNvSpPr>
            <a:spLocks noGrp="1"/>
          </p:cNvSpPr>
          <p:nvPr>
            <p:ph sz="half" idx="1"/>
          </p:nvPr>
        </p:nvSpPr>
        <p:spPr>
          <a:xfrm>
            <a:off x="304800" y="1478359"/>
            <a:ext cx="3810000" cy="3901281"/>
          </a:xfrm>
        </p:spPr>
        <p:txBody>
          <a:bodyPr wrap="square" anchor="t">
            <a:noAutofit/>
          </a:bodyPr>
          <a:lstStyle/>
          <a:p>
            <a:pPr marL="0" indent="0">
              <a:lnSpc>
                <a:spcPct val="90000"/>
              </a:lnSpc>
              <a:buNone/>
            </a:pPr>
            <a:r>
              <a:rPr lang="en-GB" sz="1600" b="1" dirty="0">
                <a:effectLst/>
              </a:rPr>
              <a:t>Broader Applications:</a:t>
            </a:r>
          </a:p>
          <a:p>
            <a:pPr marL="342900" marR="0" lvl="0" indent="-342900">
              <a:lnSpc>
                <a:spcPct val="90000"/>
              </a:lnSpc>
              <a:buFont typeface="Symbol" panose="05050102010706020507" pitchFamily="18" charset="2"/>
              <a:buChar char=""/>
            </a:pPr>
            <a:endParaRPr lang="en-GB" sz="1600" b="1" kern="100" dirty="0">
              <a:effectLst/>
            </a:endParaRPr>
          </a:p>
          <a:p>
            <a:pPr marL="342900" marR="0" lvl="0" indent="-342900">
              <a:lnSpc>
                <a:spcPct val="90000"/>
              </a:lnSpc>
              <a:buFont typeface="Symbol" panose="05050102010706020507" pitchFamily="18" charset="2"/>
              <a:buChar char=""/>
            </a:pPr>
            <a:r>
              <a:rPr lang="en-GB" sz="1600" b="1" kern="100" dirty="0">
                <a:effectLst/>
              </a:rPr>
              <a:t>Tissue Engineering</a:t>
            </a:r>
            <a:r>
              <a:rPr lang="en-GB" sz="1600" kern="100" dirty="0">
                <a:effectLst/>
              </a:rPr>
              <a:t>: Development of patient-specific implants and scaffolds.</a:t>
            </a:r>
          </a:p>
          <a:p>
            <a:pPr marL="342900" marR="0" lvl="0" indent="-342900">
              <a:lnSpc>
                <a:spcPct val="90000"/>
              </a:lnSpc>
              <a:buFont typeface="Symbol" panose="05050102010706020507" pitchFamily="18" charset="2"/>
              <a:buChar char=""/>
            </a:pPr>
            <a:endParaRPr lang="en-GB" sz="1600" b="1" kern="100" dirty="0">
              <a:effectLst/>
            </a:endParaRPr>
          </a:p>
          <a:p>
            <a:pPr marL="342900" marR="0" lvl="0" indent="-342900">
              <a:lnSpc>
                <a:spcPct val="90000"/>
              </a:lnSpc>
              <a:buFont typeface="Symbol" panose="05050102010706020507" pitchFamily="18" charset="2"/>
              <a:buChar char=""/>
            </a:pPr>
            <a:r>
              <a:rPr lang="en-GB" sz="1600" b="1" kern="100" dirty="0">
                <a:effectLst/>
              </a:rPr>
              <a:t>Pharmaceutical Testing</a:t>
            </a:r>
            <a:r>
              <a:rPr lang="en-GB" sz="1600" kern="100" dirty="0">
                <a:effectLst/>
              </a:rPr>
              <a:t>: High-fidelity tissue models for drug trials, reducing dependence on animal testing.</a:t>
            </a:r>
          </a:p>
          <a:p>
            <a:pPr marL="342900" marR="0" lvl="0" indent="-342900">
              <a:lnSpc>
                <a:spcPct val="90000"/>
              </a:lnSpc>
              <a:spcAft>
                <a:spcPts val="800"/>
              </a:spcAft>
              <a:buFont typeface="Symbol" panose="05050102010706020507" pitchFamily="18" charset="2"/>
              <a:buChar char=""/>
            </a:pPr>
            <a:endParaRPr lang="en-GB" sz="1600" b="1" kern="100" dirty="0">
              <a:effectLst/>
            </a:endParaRPr>
          </a:p>
          <a:p>
            <a:pPr marL="342900" marR="0" lvl="0" indent="-342900">
              <a:lnSpc>
                <a:spcPct val="90000"/>
              </a:lnSpc>
              <a:spcAft>
                <a:spcPts val="800"/>
              </a:spcAft>
              <a:buFont typeface="Symbol" panose="05050102010706020507" pitchFamily="18" charset="2"/>
              <a:buChar char=""/>
            </a:pPr>
            <a:r>
              <a:rPr lang="en-GB" sz="1600" b="1" kern="100" dirty="0">
                <a:effectLst/>
              </a:rPr>
              <a:t>Regenerative Medicine</a:t>
            </a:r>
            <a:r>
              <a:rPr lang="en-GB" sz="1600" kern="100" dirty="0">
                <a:effectLst/>
              </a:rPr>
              <a:t>: Customizable, biocompatible constructs for healing and functional recovery.</a:t>
            </a:r>
          </a:p>
          <a:p>
            <a:pPr marL="0" indent="0">
              <a:lnSpc>
                <a:spcPct val="90000"/>
              </a:lnSpc>
              <a:buNone/>
            </a:pPr>
            <a:endParaRPr lang="en-GB" sz="1600" b="1" dirty="0">
              <a:effectLst/>
            </a:endParaRPr>
          </a:p>
          <a:p>
            <a:pPr marL="0" indent="0">
              <a:lnSpc>
                <a:spcPct val="90000"/>
              </a:lnSpc>
              <a:buNone/>
            </a:pPr>
            <a:endParaRPr lang="en-US" sz="1600" dirty="0"/>
          </a:p>
        </p:txBody>
      </p:sp>
      <p:pic>
        <p:nvPicPr>
          <p:cNvPr id="1030" name="Picture 6" descr="Tissue engineering - Wikipedia">
            <a:extLst>
              <a:ext uri="{FF2B5EF4-FFF2-40B4-BE49-F238E27FC236}">
                <a16:creationId xmlns:a16="http://schemas.microsoft.com/office/drawing/2014/main" id="{D5E1CF0A-09D8-2095-60D3-DF6A23CA7F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1066800"/>
            <a:ext cx="5062326" cy="472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A539EF-C708-8732-81AA-ABF8B251072D}"/>
              </a:ext>
            </a:extLst>
          </p:cNvPr>
          <p:cNvSpPr txBox="1"/>
          <p:nvPr/>
        </p:nvSpPr>
        <p:spPr>
          <a:xfrm>
            <a:off x="514350" y="840745"/>
            <a:ext cx="3429000" cy="5255541"/>
          </a:xfrm>
          <a:prstGeom prst="rect">
            <a:avLst/>
          </a:prstGeom>
          <a:noFill/>
        </p:spPr>
        <p:txBody>
          <a:bodyPr wrap="square">
            <a:spAutoFit/>
          </a:bodyPr>
          <a:lstStyle/>
          <a:p>
            <a:pPr algn="just">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In this study, we successfully optimized key bioprinting parameters, including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extrusion pressure</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layer height</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and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temperature</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while validating our findings against eight established research papers. This detailed comparison highlights the consistency and robustness of our results. Notably,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Random Forest model</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identified extrusion pressure as the most influential factor, contributing 35% to print quality improvements. These findings were reinforced by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Neural Network</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and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SVM models</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which provided accuracy levels of 90.1% and 83.3%, respectively. . Notably,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extrusion pressure</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emerged as the most influential parameter, validated by its alignment with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(Wenger L. , 2022)</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who demonstrated similar outcomes for fidelity improvement under dynamic pressure control.</a:t>
            </a:r>
          </a:p>
          <a:p>
            <a:pPr algn="just">
              <a:lnSpc>
                <a:spcPct val="107000"/>
              </a:lnSpc>
              <a:spcAft>
                <a:spcPts val="800"/>
              </a:spcAft>
            </a:pPr>
            <a:endParaRPr lang="en-001" sz="105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Aft>
                <a:spcPts val="800"/>
              </a:spcAft>
            </a:pPr>
            <a:r>
              <a:rPr lang="en-GB" sz="1100" kern="100" dirty="0">
                <a:effectLst/>
                <a:latin typeface="Aptos" panose="020B0004020202020204" pitchFamily="34" charset="0"/>
                <a:ea typeface="Aptos" panose="020B0004020202020204" pitchFamily="34" charset="0"/>
                <a:cs typeface="Times New Roman" panose="02020603050405020304" pitchFamily="18" charset="0"/>
              </a:rPr>
              <a:t>.</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AD0721C6-A32F-2F20-3E4E-AC0D4267ED38}"/>
              </a:ext>
            </a:extLst>
          </p:cNvPr>
          <p:cNvGraphicFramePr>
            <a:graphicFrameLocks noGrp="1"/>
          </p:cNvGraphicFramePr>
          <p:nvPr>
            <p:extLst>
              <p:ext uri="{D42A27DB-BD31-4B8C-83A1-F6EECF244321}">
                <p14:modId xmlns:p14="http://schemas.microsoft.com/office/powerpoint/2010/main" val="4055787215"/>
              </p:ext>
            </p:extLst>
          </p:nvPr>
        </p:nvGraphicFramePr>
        <p:xfrm>
          <a:off x="4591050" y="942975"/>
          <a:ext cx="4038600" cy="5026880"/>
        </p:xfrm>
        <a:graphic>
          <a:graphicData uri="http://schemas.openxmlformats.org/drawingml/2006/table">
            <a:tbl>
              <a:tblPr firstRow="1" firstCol="1" bandRow="1">
                <a:tableStyleId>{5C22544A-7EE6-4342-B048-85BDC9FD1C3A}</a:tableStyleId>
              </a:tblPr>
              <a:tblGrid>
                <a:gridCol w="2019300">
                  <a:extLst>
                    <a:ext uri="{9D8B030D-6E8A-4147-A177-3AD203B41FA5}">
                      <a16:colId xmlns:a16="http://schemas.microsoft.com/office/drawing/2014/main" val="2632128331"/>
                    </a:ext>
                  </a:extLst>
                </a:gridCol>
                <a:gridCol w="2019300">
                  <a:extLst>
                    <a:ext uri="{9D8B030D-6E8A-4147-A177-3AD203B41FA5}">
                      <a16:colId xmlns:a16="http://schemas.microsoft.com/office/drawing/2014/main" val="4157411497"/>
                    </a:ext>
                  </a:extLst>
                </a:gridCol>
              </a:tblGrid>
              <a:tr h="198784">
                <a:tc>
                  <a:txBody>
                    <a:bodyPr/>
                    <a:lstStyle/>
                    <a:p>
                      <a:pPr marL="457200">
                        <a:lnSpc>
                          <a:spcPct val="107000"/>
                        </a:lnSpc>
                        <a:spcAft>
                          <a:spcPts val="800"/>
                        </a:spcAft>
                      </a:pPr>
                      <a:r>
                        <a:rPr lang="en-US" sz="1100" kern="100">
                          <a:effectLst/>
                        </a:rPr>
                        <a:t>Category</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US" sz="1100" kern="100">
                          <a:effectLst/>
                        </a:rPr>
                        <a:t>Details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1985398"/>
                  </a:ext>
                </a:extLst>
              </a:tr>
              <a:tr h="2067897">
                <a:tc>
                  <a:txBody>
                    <a:bodyPr/>
                    <a:lstStyle/>
                    <a:p>
                      <a:pPr marL="457200">
                        <a:lnSpc>
                          <a:spcPct val="107000"/>
                        </a:lnSpc>
                        <a:spcAft>
                          <a:spcPts val="800"/>
                        </a:spcAft>
                      </a:pPr>
                      <a:r>
                        <a:rPr lang="en-US" sz="1100" kern="100">
                          <a:effectLst/>
                        </a:rPr>
                        <a:t>Parameter Optimization</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US" sz="1100" kern="100">
                          <a:effectLst/>
                        </a:rPr>
                        <a:t>Extrusion Pressure at 85 kPa critical, aligned with Wenger et al. (2022); Layer Height (0.2 mm) and Printing Speed (30 mm/s) optimized fidelity, supported by Ouyang et al. (2016) and Bonatti et al. (2022); Ionic crosslinking with CaCl₂ enhanced stability, validated against Alencherry et al. (2022).</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7408924"/>
                  </a:ext>
                </a:extLst>
              </a:tr>
              <a:tr h="1652539">
                <a:tc>
                  <a:txBody>
                    <a:bodyPr/>
                    <a:lstStyle/>
                    <a:p>
                      <a:pPr marL="457200">
                        <a:lnSpc>
                          <a:spcPct val="107000"/>
                        </a:lnSpc>
                        <a:spcAft>
                          <a:spcPts val="800"/>
                        </a:spcAft>
                      </a:pPr>
                      <a:r>
                        <a:rPr lang="en-US" sz="1100" kern="100">
                          <a:effectLst/>
                        </a:rPr>
                        <a:t>Model Effectiveness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US" sz="1100" kern="100" dirty="0">
                          <a:effectLst/>
                        </a:rPr>
                        <a:t>Random Forest achieved the highest accuracy (92.4%), insightful feature importance. Neural Network predicted multi-class print quality (90.1%). SVM reinforced significance of extrusion pressure and layer height (83.3%).</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008566"/>
                  </a:ext>
                </a:extLst>
              </a:tr>
            </a:tbl>
          </a:graphicData>
        </a:graphic>
      </p:graphicFrame>
      <p:sp>
        <p:nvSpPr>
          <p:cNvPr id="13" name="Rectangle 2">
            <a:extLst>
              <a:ext uri="{FF2B5EF4-FFF2-40B4-BE49-F238E27FC236}">
                <a16:creationId xmlns:a16="http://schemas.microsoft.com/office/drawing/2014/main" id="{5E36A17E-0B49-B56F-999A-4DFEB62A4220}"/>
              </a:ext>
            </a:extLst>
          </p:cNvPr>
          <p:cNvSpPr>
            <a:spLocks noChangeArrowheads="1"/>
          </p:cNvSpPr>
          <p:nvPr/>
        </p:nvSpPr>
        <p:spPr bwMode="auto">
          <a:xfrm>
            <a:off x="4495800" y="681365"/>
            <a:ext cx="67310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001" sz="11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Comprehensive Summary of Study</a:t>
            </a:r>
            <a:endParaRPr kumimoji="0" lang="en-US" altLang="en-001"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3802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047F2-E8EB-95DA-99A1-120B310DA855}"/>
              </a:ext>
            </a:extLst>
          </p:cNvPr>
          <p:cNvSpPr>
            <a:spLocks noGrp="1"/>
          </p:cNvSpPr>
          <p:nvPr>
            <p:ph idx="1"/>
          </p:nvPr>
        </p:nvSpPr>
        <p:spPr>
          <a:xfrm>
            <a:off x="304800" y="838200"/>
            <a:ext cx="8229600" cy="5257800"/>
          </a:xfrm>
        </p:spPr>
        <p:txBody>
          <a:bodyPr/>
          <a:lstStyle/>
          <a:p>
            <a:pPr marL="0" indent="0">
              <a:buNone/>
            </a:pPr>
            <a:r>
              <a:rPr lang="en-GB" sz="1800" dirty="0">
                <a:effectLst/>
                <a:latin typeface="Aptos" panose="020B0004020202020204" pitchFamily="34" charset="0"/>
                <a:ea typeface="Times New Roman" panose="02020603050405020304" pitchFamily="18" charset="0"/>
              </a:rPr>
              <a:t>.</a:t>
            </a:r>
            <a:endParaRPr lang="en-001" sz="1800" dirty="0">
              <a:effectLst/>
              <a:latin typeface="Times New Roman" panose="02020603050405020304" pitchFamily="18" charset="0"/>
              <a:ea typeface="Times New Roman" panose="02020603050405020304" pitchFamily="18" charset="0"/>
            </a:endParaRPr>
          </a:p>
          <a:p>
            <a:endParaRPr lang="en-GB" dirty="0"/>
          </a:p>
        </p:txBody>
      </p:sp>
      <p:sp>
        <p:nvSpPr>
          <p:cNvPr id="4" name="TextBox 3">
            <a:extLst>
              <a:ext uri="{FF2B5EF4-FFF2-40B4-BE49-F238E27FC236}">
                <a16:creationId xmlns:a16="http://schemas.microsoft.com/office/drawing/2014/main" id="{C9245CFE-6B5F-6DD3-F86D-427F60DD190A}"/>
              </a:ext>
            </a:extLst>
          </p:cNvPr>
          <p:cNvSpPr txBox="1"/>
          <p:nvPr/>
        </p:nvSpPr>
        <p:spPr>
          <a:xfrm>
            <a:off x="152400" y="762001"/>
            <a:ext cx="3886200" cy="3081164"/>
          </a:xfrm>
          <a:prstGeom prst="rect">
            <a:avLst/>
          </a:prstGeom>
          <a:noFill/>
        </p:spPr>
        <p:txBody>
          <a:bodyPr wrap="square">
            <a:spAutoFit/>
          </a:bodyPr>
          <a:lstStyle/>
          <a:p>
            <a:pPr algn="just">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Additionally,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layer height</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and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temperature</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emerged as significant factors. Our results showed optimal layer height at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0.2 mm</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consistent with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(Fu &amp; Sun, 2021)</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(Ouyang, Sun, &amp; Zhao, Effect of bioink properties on printability and cell viability for 3D bio plotting of embryonic stem cells, 2016)</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where reduced layer thickness improved resolution while maintaining structural uniformity. Crosslinking methods, specifically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CaCl₂-based ionic crosslinking</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provided enhanced stability, validating findings from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(Allencherry, Pradeep, Shrivastava, &amp; Özel *, 2022)</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a:t>
            </a:r>
            <a:endParaRPr lang="en-001" sz="1400" kern="100" dirty="0">
              <a:effectLst/>
              <a:latin typeface="Aptos" panose="020B0004020202020204" pitchFamily="34" charset="0"/>
              <a:ea typeface="Aptos" panose="020B000402020202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61CA555-F437-111E-9440-AA17056909FB}"/>
              </a:ext>
            </a:extLst>
          </p:cNvPr>
          <p:cNvGraphicFramePr>
            <a:graphicFrameLocks noGrp="1"/>
          </p:cNvGraphicFramePr>
          <p:nvPr>
            <p:extLst>
              <p:ext uri="{D42A27DB-BD31-4B8C-83A1-F6EECF244321}">
                <p14:modId xmlns:p14="http://schemas.microsoft.com/office/powerpoint/2010/main" val="3321842544"/>
              </p:ext>
            </p:extLst>
          </p:nvPr>
        </p:nvGraphicFramePr>
        <p:xfrm>
          <a:off x="4991100" y="1066800"/>
          <a:ext cx="3657600" cy="4114800"/>
        </p:xfrm>
        <a:graphic>
          <a:graphicData uri="http://schemas.openxmlformats.org/drawingml/2006/table">
            <a:tbl>
              <a:tblPr firstRow="1" firstCol="1" bandRow="1">
                <a:tableStyleId>{5C22544A-7EE6-4342-B048-85BDC9FD1C3A}</a:tableStyleId>
              </a:tblPr>
              <a:tblGrid>
                <a:gridCol w="1828800">
                  <a:extLst>
                    <a:ext uri="{9D8B030D-6E8A-4147-A177-3AD203B41FA5}">
                      <a16:colId xmlns:a16="http://schemas.microsoft.com/office/drawing/2014/main" val="1642708762"/>
                    </a:ext>
                  </a:extLst>
                </a:gridCol>
                <a:gridCol w="1828800">
                  <a:extLst>
                    <a:ext uri="{9D8B030D-6E8A-4147-A177-3AD203B41FA5}">
                      <a16:colId xmlns:a16="http://schemas.microsoft.com/office/drawing/2014/main" val="3211576611"/>
                    </a:ext>
                  </a:extLst>
                </a:gridCol>
              </a:tblGrid>
              <a:tr h="1826604">
                <a:tc>
                  <a:txBody>
                    <a:bodyPr/>
                    <a:lstStyle/>
                    <a:p>
                      <a:pPr marL="457200">
                        <a:lnSpc>
                          <a:spcPct val="107000"/>
                        </a:lnSpc>
                        <a:spcAft>
                          <a:spcPts val="800"/>
                        </a:spcAft>
                      </a:pPr>
                      <a:r>
                        <a:rPr lang="en-US" sz="1100" kern="100">
                          <a:effectLst/>
                        </a:rPr>
                        <a:t>Validation with Literature</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US" sz="1100" kern="100">
                          <a:effectLst/>
                        </a:rPr>
                        <a:t>Results consistent with Wenger et al. </a:t>
                      </a:r>
                      <a:r>
                        <a:rPr lang="fr-FR" sz="1100" kern="100">
                          <a:effectLst/>
                        </a:rPr>
                        <a:t>(2022), Fu et al. (2024), and Bonatti et al. </a:t>
                      </a:r>
                      <a:r>
                        <a:rPr lang="en-US" sz="1100" kern="100">
                          <a:effectLst/>
                        </a:rPr>
                        <a:t>(2022), confirming robustness of findings.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6673711"/>
                  </a:ext>
                </a:extLst>
              </a:tr>
              <a:tr h="2288196">
                <a:tc>
                  <a:txBody>
                    <a:bodyPr/>
                    <a:lstStyle/>
                    <a:p>
                      <a:pPr marL="457200">
                        <a:lnSpc>
                          <a:spcPct val="107000"/>
                        </a:lnSpc>
                        <a:spcAft>
                          <a:spcPts val="800"/>
                        </a:spcAft>
                      </a:pPr>
                      <a:r>
                        <a:rPr lang="en-US" sz="1100" kern="100">
                          <a:effectLst/>
                        </a:rPr>
                        <a:t>Practical Implications</a:t>
                      </a:r>
                      <a:endParaRPr lang="en-001"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US" sz="1100" kern="100" dirty="0">
                          <a:effectLst/>
                        </a:rPr>
                        <a:t>Machine learning enables reproducibility, reduced errors, and improved quality in 3D bioprinting. Insights support real-time adaptive control and optimization.</a:t>
                      </a:r>
                      <a:endParaRPr lang="en-001"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5295465"/>
                  </a:ext>
                </a:extLst>
              </a:tr>
            </a:tbl>
          </a:graphicData>
        </a:graphic>
      </p:graphicFrame>
    </p:spTree>
    <p:extLst>
      <p:ext uri="{BB962C8B-B14F-4D97-AF65-F5344CB8AC3E}">
        <p14:creationId xmlns:p14="http://schemas.microsoft.com/office/powerpoint/2010/main" val="547731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1200" dirty="0"/>
              <a:t>Cheng K, </a:t>
            </a:r>
            <a:r>
              <a:rPr lang="en-US" sz="1200" dirty="0" err="1"/>
              <a:t>Huo</a:t>
            </a:r>
            <a:r>
              <a:rPr lang="en-US" sz="1200" dirty="0"/>
              <a:t> D  (2013) </a:t>
            </a:r>
            <a:r>
              <a:rPr lang="en-US" sz="1200" i="1" dirty="0"/>
              <a:t>Micro-Cutting Fundamentals and Applications</a:t>
            </a:r>
            <a:r>
              <a:rPr lang="en-US" sz="1200" dirty="0"/>
              <a:t>. John Wiley and Sons, Inc., New York.</a:t>
            </a:r>
          </a:p>
          <a:p>
            <a:r>
              <a:rPr lang="en-US" sz="1200" dirty="0" err="1"/>
              <a:t>Bissacco</a:t>
            </a:r>
            <a:r>
              <a:rPr lang="en-US" sz="1200" dirty="0"/>
              <a:t> G, Hansen HN, </a:t>
            </a:r>
            <a:r>
              <a:rPr lang="en-US" sz="1200" dirty="0" err="1"/>
              <a:t>Slunsky</a:t>
            </a:r>
            <a:r>
              <a:rPr lang="en-US" sz="1200" dirty="0"/>
              <a:t> J (2008) Modelling the cutting edge radius size effect for force prediction in micro milling. </a:t>
            </a:r>
            <a:r>
              <a:rPr lang="en-US" sz="1200" i="1" dirty="0"/>
              <a:t>CIRP Annals - Manufacturing Technology</a:t>
            </a:r>
            <a:r>
              <a:rPr lang="en-US" sz="1200" dirty="0"/>
              <a:t> 57: 113-116.</a:t>
            </a:r>
          </a:p>
          <a:p>
            <a:r>
              <a:rPr lang="en-US" sz="1200" dirty="0"/>
              <a:t>Allencherry, J., Pradeep, N., Shrivastava, R., &amp; Özel *, T. (2022). Investigation of Hydrogel and Gelatin Bath Formulations for Extrusion Based 3D Bioprinting using Deep Learning. Procedia CIRP.</a:t>
            </a:r>
          </a:p>
          <a:p>
            <a:r>
              <a:rPr lang="en-US" sz="1200" dirty="0"/>
              <a:t>Bonatti, A., </a:t>
            </a:r>
            <a:r>
              <a:rPr lang="en-US" sz="1200" dirty="0" err="1"/>
              <a:t>Vozzi</a:t>
            </a:r>
            <a:r>
              <a:rPr lang="en-US" sz="1200" dirty="0"/>
              <a:t>, G., &amp; Chua, C. (2022). A Deep Learning Quality Control Loop of the Extrusion-based Bioprinting Process. International Journal of Bioprinting.</a:t>
            </a:r>
          </a:p>
          <a:p>
            <a:r>
              <a:rPr lang="en-US" sz="1200" dirty="0"/>
              <a:t>Fu, Z., &amp; Sun, W. (2021). Evaluation of Printing Parameters on 3D Extrusion Printing of Pluronic Hydrogels and Machine Learning Guided Parameter Recommendation. International Journal of Bioprinting.</a:t>
            </a:r>
          </a:p>
          <a:p>
            <a:r>
              <a:rPr lang="en-US" sz="1200" dirty="0" err="1"/>
              <a:t>Moncal</a:t>
            </a:r>
            <a:r>
              <a:rPr lang="en-US" sz="1200" dirty="0"/>
              <a:t>, K., </a:t>
            </a:r>
            <a:r>
              <a:rPr lang="en-US" sz="1200" dirty="0" err="1"/>
              <a:t>Ozbolat</a:t>
            </a:r>
            <a:r>
              <a:rPr lang="en-US" sz="1200" dirty="0"/>
              <a:t>, I., &amp; Heo, D. (2019). Thermally-controlled extrusion-based bioprinting of collagen. Journal of Materials Science: Materials in Medicine.</a:t>
            </a:r>
          </a:p>
          <a:p>
            <a:r>
              <a:rPr lang="en-US" sz="1200" dirty="0"/>
              <a:t>Ouyang, L., Sun, W., &amp; Zhao, Y. (2016). Effect of bioink properties on printability and cell viability for 3D </a:t>
            </a:r>
            <a:r>
              <a:rPr lang="en-US" sz="1200" dirty="0" err="1"/>
              <a:t>bioplotting</a:t>
            </a:r>
            <a:r>
              <a:rPr lang="en-US" sz="1200" dirty="0"/>
              <a:t> of embryonic stem cells. </a:t>
            </a:r>
            <a:r>
              <a:rPr lang="en-US" sz="1200" dirty="0" err="1"/>
              <a:t>Biofabrication</a:t>
            </a:r>
            <a:r>
              <a:rPr lang="en-US" sz="1200" dirty="0"/>
              <a:t>.</a:t>
            </a:r>
          </a:p>
          <a:p>
            <a:r>
              <a:rPr lang="en-US" sz="1200" dirty="0"/>
              <a:t>Wenger, L. (2022). Automated and dynamic extrusion pressure adjustment based on real-time flow rate measurements for precise ink dispensing in 3D bioprinting . Bioprinting.</a:t>
            </a:r>
          </a:p>
          <a:p>
            <a:endParaRPr lang="en-US" sz="1200" dirty="0"/>
          </a:p>
          <a:p>
            <a:endParaRPr lang="en-US" sz="1200" dirty="0"/>
          </a:p>
          <a:p>
            <a:endParaRPr lang="en-US" dirty="0"/>
          </a:p>
          <a:p>
            <a:endParaRPr lang="en-US" dirty="0"/>
          </a:p>
        </p:txBody>
      </p:sp>
    </p:spTree>
    <p:extLst>
      <p:ext uri="{BB962C8B-B14F-4D97-AF65-F5344CB8AC3E}">
        <p14:creationId xmlns:p14="http://schemas.microsoft.com/office/powerpoint/2010/main" val="265189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C1F1-A09E-50F1-F741-A2CC70CD9581}"/>
              </a:ext>
            </a:extLst>
          </p:cNvPr>
          <p:cNvSpPr>
            <a:spLocks noGrp="1"/>
          </p:cNvSpPr>
          <p:nvPr>
            <p:ph type="title"/>
          </p:nvPr>
        </p:nvSpPr>
        <p:spPr>
          <a:xfrm>
            <a:off x="457200" y="685800"/>
            <a:ext cx="8229600" cy="808038"/>
          </a:xfrm>
        </p:spPr>
        <p:txBody>
          <a:bodyPr/>
          <a:lstStyle/>
          <a:p>
            <a:r>
              <a:rPr lang="en-US" dirty="0"/>
              <a:t>Highlight its use in creating tissue constructs by layering bioinks containing living cells.</a:t>
            </a:r>
            <a:endParaRPr lang="en-001" dirty="0"/>
          </a:p>
        </p:txBody>
      </p:sp>
      <p:pic>
        <p:nvPicPr>
          <p:cNvPr id="2050" name="Picture 2" descr="South African researchers identify solutions for challenges in using bioinks  to 3D print tissue constructs - 3D Printing Industry">
            <a:extLst>
              <a:ext uri="{FF2B5EF4-FFF2-40B4-BE49-F238E27FC236}">
                <a16:creationId xmlns:a16="http://schemas.microsoft.com/office/drawing/2014/main" id="{AF0CE907-F036-EA36-2F7A-884B236A39C0}"/>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904999"/>
            <a:ext cx="5943600" cy="401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881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31D2-CFF7-06A5-145C-EE6BB255D208}"/>
              </a:ext>
            </a:extLst>
          </p:cNvPr>
          <p:cNvSpPr>
            <a:spLocks noGrp="1"/>
          </p:cNvSpPr>
          <p:nvPr>
            <p:ph type="title"/>
          </p:nvPr>
        </p:nvSpPr>
        <p:spPr/>
        <p:txBody>
          <a:bodyPr/>
          <a:lstStyle/>
          <a:p>
            <a:r>
              <a:rPr lang="en-US" dirty="0"/>
              <a:t>Schematic diagram of the bioprinting process</a:t>
            </a:r>
            <a:endParaRPr lang="en-001" dirty="0"/>
          </a:p>
        </p:txBody>
      </p:sp>
      <p:pic>
        <p:nvPicPr>
          <p:cNvPr id="6" name="Content Placeholder 5">
            <a:extLst>
              <a:ext uri="{FF2B5EF4-FFF2-40B4-BE49-F238E27FC236}">
                <a16:creationId xmlns:a16="http://schemas.microsoft.com/office/drawing/2014/main" id="{A0B32502-AA63-3DF8-9B6F-9913ACBC8A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532" y="1524000"/>
            <a:ext cx="7006936" cy="4533900"/>
          </a:xfrm>
        </p:spPr>
      </p:pic>
    </p:spTree>
    <p:extLst>
      <p:ext uri="{BB962C8B-B14F-4D97-AF65-F5344CB8AC3E}">
        <p14:creationId xmlns:p14="http://schemas.microsoft.com/office/powerpoint/2010/main" val="964516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BC49A-C02E-E7B5-A859-0AF15C7AC8E5}"/>
              </a:ext>
            </a:extLst>
          </p:cNvPr>
          <p:cNvSpPr>
            <a:spLocks noGrp="1"/>
          </p:cNvSpPr>
          <p:nvPr>
            <p:ph type="title"/>
          </p:nvPr>
        </p:nvSpPr>
        <p:spPr>
          <a:xfrm>
            <a:off x="304800" y="668160"/>
            <a:ext cx="4724400" cy="808038"/>
          </a:xfrm>
        </p:spPr>
        <p:txBody>
          <a:bodyPr/>
          <a:lstStyle/>
          <a:p>
            <a:r>
              <a:rPr lang="en-US" dirty="0"/>
              <a:t>Materials and properties of bioink </a:t>
            </a:r>
            <a:endParaRPr lang="en-001" dirty="0"/>
          </a:p>
        </p:txBody>
      </p:sp>
      <p:pic>
        <p:nvPicPr>
          <p:cNvPr id="4098" name="Picture 2">
            <a:extLst>
              <a:ext uri="{FF2B5EF4-FFF2-40B4-BE49-F238E27FC236}">
                <a16:creationId xmlns:a16="http://schemas.microsoft.com/office/drawing/2014/main" id="{8F04FEDC-041C-42D7-B2B5-296523DBC0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543737"/>
            <a:ext cx="3485769" cy="22125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comprehensive review on scaffold-free bioinks for bioprinting -  ScienceDirect">
            <a:extLst>
              <a:ext uri="{FF2B5EF4-FFF2-40B4-BE49-F238E27FC236}">
                <a16:creationId xmlns:a16="http://schemas.microsoft.com/office/drawing/2014/main" id="{921F5CBD-6BF8-872D-1167-3D7218B46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1022763"/>
            <a:ext cx="36957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ginate based bioinks for 3D bioprinting of engineered orthopedic tissues  - BioTrib">
            <a:extLst>
              <a:ext uri="{FF2B5EF4-FFF2-40B4-BE49-F238E27FC236}">
                <a16:creationId xmlns:a16="http://schemas.microsoft.com/office/drawing/2014/main" id="{F1C412EA-279E-3391-0FC4-55EAB2187A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3842163"/>
            <a:ext cx="3061390" cy="216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02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064F-3D8D-AB8A-5443-11FDA0D5492A}"/>
              </a:ext>
            </a:extLst>
          </p:cNvPr>
          <p:cNvSpPr>
            <a:spLocks noGrp="1"/>
          </p:cNvSpPr>
          <p:nvPr>
            <p:ph type="title"/>
          </p:nvPr>
        </p:nvSpPr>
        <p:spPr>
          <a:xfrm>
            <a:off x="445008" y="685800"/>
            <a:ext cx="8229600" cy="914400"/>
          </a:xfrm>
        </p:spPr>
        <p:txBody>
          <a:bodyPr/>
          <a:lstStyle/>
          <a:p>
            <a:r>
              <a:rPr lang="en-GB" sz="1800" b="1" dirty="0">
                <a:effectLst/>
                <a:latin typeface="Calibri" panose="020F0502020204030204" pitchFamily="34" charset="0"/>
                <a:ea typeface="Times New Roman" panose="02020603050405020304" pitchFamily="18" charset="0"/>
              </a:rPr>
              <a:t>Typical Industrial Applications</a:t>
            </a:r>
            <a:br>
              <a:rPr lang="en-GB" sz="1800" b="1" dirty="0">
                <a:effectLst/>
                <a:latin typeface="Calibri" panose="020F0502020204030204" pitchFamily="34" charset="0"/>
                <a:ea typeface="Times New Roman" panose="02020603050405020304" pitchFamily="18" charset="0"/>
              </a:rPr>
            </a:br>
            <a:br>
              <a:rPr lang="en-001" sz="1800" dirty="0">
                <a:effectLst/>
                <a:latin typeface="Times New Roman" panose="02020603050405020304" pitchFamily="18" charset="0"/>
                <a:ea typeface="Times New Roman" panose="02020603050405020304" pitchFamily="18" charset="0"/>
              </a:rPr>
            </a:br>
            <a:endParaRPr lang="en-001" dirty="0"/>
          </a:p>
        </p:txBody>
      </p:sp>
      <p:pic>
        <p:nvPicPr>
          <p:cNvPr id="5122" name="Picture 2">
            <a:extLst>
              <a:ext uri="{FF2B5EF4-FFF2-40B4-BE49-F238E27FC236}">
                <a16:creationId xmlns:a16="http://schemas.microsoft.com/office/drawing/2014/main" id="{AC66C0EE-6B10-932D-D9F6-F0C28215EB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0" y="3732972"/>
            <a:ext cx="4383479" cy="21890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37328C-5C00-BFE5-A585-8D5EF944685D}"/>
              </a:ext>
            </a:extLst>
          </p:cNvPr>
          <p:cNvSpPr txBox="1"/>
          <p:nvPr/>
        </p:nvSpPr>
        <p:spPr>
          <a:xfrm>
            <a:off x="304800" y="1143001"/>
            <a:ext cx="8394192" cy="2585323"/>
          </a:xfrm>
          <a:prstGeom prst="rect">
            <a:avLst/>
          </a:prstGeom>
          <a:noFill/>
        </p:spPr>
        <p:txBody>
          <a:bodyPr wrap="square" rtlCol="0">
            <a:spAutoFit/>
          </a:bodyPr>
          <a:lstStyle/>
          <a:p>
            <a:r>
              <a:rPr lang="en-GB" sz="1800" b="1" dirty="0">
                <a:effectLst/>
                <a:latin typeface="Calibri" panose="020F0502020204030204" pitchFamily="34" charset="0"/>
                <a:ea typeface="Times New Roman" panose="02020603050405020304" pitchFamily="18" charset="0"/>
              </a:rPr>
              <a:t>Typical Industrial Applications</a:t>
            </a:r>
            <a:endParaRPr lang="en-001"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228600" algn="l"/>
              </a:tabLst>
            </a:pPr>
            <a:r>
              <a:rPr lang="en-GB" sz="1800" b="1" u="sng" dirty="0">
                <a:effectLst/>
                <a:latin typeface="Calibri" panose="020F0502020204030204" pitchFamily="34" charset="0"/>
                <a:ea typeface="Times New Roman" panose="02020603050405020304" pitchFamily="18" charset="0"/>
              </a:rPr>
              <a:t>Regenerative Medicine/Tissue Engineering</a:t>
            </a:r>
            <a:r>
              <a:rPr lang="en-GB" sz="1800" dirty="0">
                <a:effectLst/>
                <a:latin typeface="Calibri" panose="020F0502020204030204" pitchFamily="34" charset="0"/>
                <a:ea typeface="Times New Roman" panose="02020603050405020304" pitchFamily="18" charset="0"/>
              </a:rPr>
              <a:t>: Creating tissues and organs for transplantation, including skin, cartilage, and complex organ structures.</a:t>
            </a:r>
            <a:endParaRPr lang="en-001"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SzPts val="1000"/>
              <a:buFont typeface="Symbol" panose="05050102010706020507" pitchFamily="18" charset="2"/>
              <a:buChar char=""/>
              <a:tabLst>
                <a:tab pos="228600" algn="l"/>
              </a:tabLst>
            </a:pPr>
            <a:r>
              <a:rPr lang="en-GB" sz="1800" b="1" u="sng" dirty="0">
                <a:effectLst/>
                <a:latin typeface="Calibri" panose="020F0502020204030204" pitchFamily="34" charset="0"/>
                <a:ea typeface="Times New Roman" panose="02020603050405020304" pitchFamily="18" charset="0"/>
              </a:rPr>
              <a:t>Pharmaceutical Testing</a:t>
            </a:r>
            <a:r>
              <a:rPr lang="en-GB" sz="1800" dirty="0">
                <a:effectLst/>
                <a:latin typeface="Calibri" panose="020F0502020204030204" pitchFamily="34" charset="0"/>
                <a:ea typeface="Times New Roman" panose="02020603050405020304" pitchFamily="18" charset="0"/>
              </a:rPr>
              <a:t>: Fabricating tissue models for drug screening and toxicity testing, reducing the reliance on animal models.</a:t>
            </a:r>
            <a:endParaRPr lang="en-001" sz="1800" dirty="0">
              <a:effectLst/>
              <a:latin typeface="Times New Roman" panose="02020603050405020304" pitchFamily="18" charset="0"/>
              <a:ea typeface="Times New Roman" panose="02020603050405020304" pitchFamily="18" charset="0"/>
            </a:endParaRPr>
          </a:p>
          <a:p>
            <a:r>
              <a:rPr lang="en-GB" sz="1800" b="1" u="sng" dirty="0">
                <a:effectLst/>
                <a:latin typeface="Calibri" panose="020F0502020204030204" pitchFamily="34" charset="0"/>
                <a:ea typeface="Calibri" panose="020F0502020204030204" pitchFamily="34" charset="0"/>
              </a:rPr>
              <a:t>Clinical Research</a:t>
            </a:r>
            <a:r>
              <a:rPr lang="en-GB" sz="1800" dirty="0">
                <a:effectLst/>
                <a:latin typeface="Calibri" panose="020F0502020204030204" pitchFamily="34" charset="0"/>
                <a:ea typeface="Calibri" panose="020F0502020204030204" pitchFamily="34" charset="0"/>
              </a:rPr>
              <a:t>: Developing disease models for studying pathophysiology and treatment effects, particularly useful in cancer research and personalized medicine</a:t>
            </a:r>
            <a:endParaRPr lang="en-001" dirty="0"/>
          </a:p>
        </p:txBody>
      </p:sp>
    </p:spTree>
    <p:extLst>
      <p:ext uri="{BB962C8B-B14F-4D97-AF65-F5344CB8AC3E}">
        <p14:creationId xmlns:p14="http://schemas.microsoft.com/office/powerpoint/2010/main" val="2084839878"/>
      </p:ext>
    </p:extLst>
  </p:cSld>
  <p:clrMapOvr>
    <a:masterClrMapping/>
  </p:clrMapOvr>
</p:sld>
</file>

<file path=ppt/theme/theme1.xml><?xml version="1.0" encoding="utf-8"?>
<a:theme xmlns:a="http://schemas.openxmlformats.org/drawingml/2006/main" name="Rutgers template">
  <a:themeElements>
    <a:clrScheme name="RU_Template_Formata_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Formata_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Formata_B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Formata_B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Formata_B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Formata_B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Formata_B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Formata_B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Formata_B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Formata_B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Formata_B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Formata_B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Formata_B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Formata_B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Rutgers template</Template>
  <TotalTime>796</TotalTime>
  <Words>6155</Words>
  <Application>Microsoft Office PowerPoint</Application>
  <PresentationFormat>On-screen Show (4:3)</PresentationFormat>
  <Paragraphs>835</Paragraphs>
  <Slides>55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-apple-system</vt:lpstr>
      <vt:lpstr>Aptos</vt:lpstr>
      <vt:lpstr>Aptos Display</vt:lpstr>
      <vt:lpstr>Arial</vt:lpstr>
      <vt:lpstr>Calibri</vt:lpstr>
      <vt:lpstr>Courier New</vt:lpstr>
      <vt:lpstr>Symbol</vt:lpstr>
      <vt:lpstr>Times New Roman</vt:lpstr>
      <vt:lpstr>Wingdings</vt:lpstr>
      <vt:lpstr>Rutgers template</vt:lpstr>
      <vt:lpstr>Monitoring, Modeling, and Optimization of 3D Bioprinting</vt:lpstr>
      <vt:lpstr>PowerPoint Presentation</vt:lpstr>
      <vt:lpstr>Table of Contents</vt:lpstr>
      <vt:lpstr>Introduction </vt:lpstr>
      <vt:lpstr>3D bioprinting as a sophisticated additive manufacturing technique. </vt:lpstr>
      <vt:lpstr>Highlight its use in creating tissue constructs by layering bioinks containing living cells.</vt:lpstr>
      <vt:lpstr>Schematic diagram of the bioprinting process</vt:lpstr>
      <vt:lpstr>Materials and properties of bioink </vt:lpstr>
      <vt:lpstr>Typical Industrial Applications  </vt:lpstr>
      <vt:lpstr>2. Literature Review</vt:lpstr>
      <vt:lpstr>PowerPoint Presentation</vt:lpstr>
      <vt:lpstr>PowerPoint Presentation</vt:lpstr>
      <vt:lpstr>PowerPoint Presentation</vt:lpstr>
      <vt:lpstr>PowerPoint Presentation</vt:lpstr>
      <vt:lpstr>Materials and Methods Materials  </vt:lpstr>
      <vt:lpstr>PowerPoint Presentation</vt:lpstr>
      <vt:lpstr>Data preview </vt:lpstr>
      <vt:lpstr>Data description </vt:lpstr>
      <vt:lpstr>Methods</vt:lpstr>
      <vt:lpstr>PowerPoint Presentation</vt:lpstr>
      <vt:lpstr>Models </vt:lpstr>
      <vt:lpstr>PowerPoint Presentation</vt:lpstr>
      <vt:lpstr>Our neural network architecture </vt:lpstr>
      <vt:lpstr>PowerPoint Presentation</vt:lpstr>
      <vt:lpstr>PowerPoint Presentation</vt:lpstr>
      <vt:lpstr>PowerPoint Presentation</vt:lpstr>
      <vt:lpstr>(Ouyang et al. (2016))</vt:lpstr>
      <vt:lpstr> </vt:lpstr>
      <vt:lpstr>The study identified a combined parameter space where both printability (Pr: 0.9–1.1) and cell viability (&gt;90%) were optimized, particularly at 7.5% gelatin and 30°C.</vt:lpstr>
      <vt:lpstr>Fu et al. (2024)</vt:lpstr>
      <vt:lpstr>PowerPoint Presentation</vt:lpstr>
      <vt:lpstr>The 3D process map produced by the SVM showed which parameter combinations had &gt;75% chance of producing prints of good quality. </vt:lpstr>
      <vt:lpstr>4. Results and Discussions </vt:lpstr>
      <vt:lpstr>PowerPoint Presentation</vt:lpstr>
      <vt:lpstr>PowerPoint Presentation</vt:lpstr>
      <vt:lpstr>Layer Height Analysis Layer Height distribution across classes (Good, Bad, Best) reveals consistent optimization at lower heights. Higher values are associated with defects and resolution issues, as shown in figure  </vt:lpstr>
      <vt:lpstr>PowerPoint Presentation</vt:lpstr>
      <vt:lpstr>Confusion Matrix for Model Validation The confusion matrix for SVM (Figure ) reveals: The model correctly predicted Bad and Best categories with high accuracy. Misclassifications occurred primarily in the Good category, indicating the complexity of differentiating moderate print quality. </vt:lpstr>
      <vt:lpstr>Neural Network Analysis Residual Analysis Residual analysis for neural network predictions (Figure ) demonstrates minimal errors, with the majority of residuals near zero. </vt:lpstr>
      <vt:lpstr>Predictions vs. Actual Values </vt:lpstr>
      <vt:lpstr>PowerPoint Presentation</vt:lpstr>
      <vt:lpstr>PowerPoint Presentation</vt:lpstr>
      <vt:lpstr>Crosslinking Methods Ionic crosslinking (e.g., CaCl₂) proved essential for maintaining structural stability, with non-crosslinked samples exhibiting poor print fidelity. </vt:lpstr>
      <vt:lpstr>Feature Importance Across All Parameters The Random Forest model further revealed secondary features, such as specific needle types and bioink compositions, that contributed to print quality optimization. Parameters like Needle Tapered Metal 27G and Crosslinking Methods showed mid-range importance but were crucial for achieving Best outcomes. </vt:lpstr>
      <vt:lpstr>Discussions </vt:lpstr>
      <vt:lpstr>PowerPoint Presentation</vt:lpstr>
      <vt:lpstr>From Fu et. al. (2021): </vt:lpstr>
      <vt:lpstr>PowerPoint Presentation</vt:lpstr>
      <vt:lpstr>From Wenger et al. (2022):</vt:lpstr>
      <vt:lpstr>From Ouyang et al. (2016): Effects of nozzle temperature on print consistency. </vt:lpstr>
      <vt:lpstr>Summary of Key Findings </vt:lpstr>
      <vt:lpstr>5. Conclusions</vt:lpstr>
      <vt:lpstr>PowerPoint Presentation</vt:lpstr>
      <vt:lpstr>PowerPoint Presentation</vt:lpstr>
      <vt:lpstr>References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Distribution Simulation for Selective Laser Melting of Ti-6Al-4V</dc:title>
  <dc:creator>Prof. Ozel</dc:creator>
  <cp:lastModifiedBy>balaji sai</cp:lastModifiedBy>
  <cp:revision>51</cp:revision>
  <dcterms:created xsi:type="dcterms:W3CDTF">2013-04-29T22:58:12Z</dcterms:created>
  <dcterms:modified xsi:type="dcterms:W3CDTF">2024-12-18T08:51:51Z</dcterms:modified>
</cp:coreProperties>
</file>